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sldIdLst>
    <p:sldId id="256" r:id="rId3"/>
    <p:sldId id="276" r:id="rId4"/>
    <p:sldId id="271" r:id="rId5"/>
    <p:sldId id="257" r:id="rId6"/>
    <p:sldId id="258" r:id="rId7"/>
    <p:sldId id="260" r:id="rId8"/>
    <p:sldId id="261" r:id="rId9"/>
    <p:sldId id="262" r:id="rId10"/>
    <p:sldId id="263" r:id="rId11"/>
    <p:sldId id="264" r:id="rId12"/>
    <p:sldId id="265" r:id="rId13"/>
    <p:sldId id="266" r:id="rId14"/>
    <p:sldId id="267" r:id="rId15"/>
    <p:sldId id="280" r:id="rId16"/>
    <p:sldId id="283" r:id="rId17"/>
    <p:sldId id="290" r:id="rId18"/>
    <p:sldId id="272" r:id="rId19"/>
    <p:sldId id="273" r:id="rId20"/>
    <p:sldId id="275" r:id="rId21"/>
    <p:sldId id="269" r:id="rId22"/>
    <p:sldId id="270" r:id="rId23"/>
    <p:sldId id="284" r:id="rId24"/>
    <p:sldId id="286" r:id="rId25"/>
    <p:sldId id="287" r:id="rId26"/>
    <p:sldId id="288" r:id="rId27"/>
    <p:sldId id="292" r:id="rId28"/>
    <p:sldId id="28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31" d="100"/>
          <a:sy n="131" d="100"/>
        </p:scale>
        <p:origin x="4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10/21/22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10/21/22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B102-927A-CCDC-8143-8DB34BA05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156E45-0BF5-E71D-CF96-021C279E48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E76A8C-EE4B-4833-3A46-E709DF022408}"/>
              </a:ext>
            </a:extLst>
          </p:cNvPr>
          <p:cNvSpPr>
            <a:spLocks noGrp="1"/>
          </p:cNvSpPr>
          <p:nvPr>
            <p:ph type="dt" sz="half" idx="10"/>
          </p:nvPr>
        </p:nvSpPr>
        <p:spPr/>
        <p:txBody>
          <a:bodyPr/>
          <a:lstStyle/>
          <a:p>
            <a:fld id="{5BAF9646-78FB-4B02-800E-71F7BAD59959}" type="datetimeFigureOut">
              <a:rPr lang="en-US" smtClean="0"/>
              <a:t>10/21/22</a:t>
            </a:fld>
            <a:endParaRPr lang="en-US"/>
          </a:p>
        </p:txBody>
      </p:sp>
      <p:sp>
        <p:nvSpPr>
          <p:cNvPr id="5" name="Footer Placeholder 4">
            <a:extLst>
              <a:ext uri="{FF2B5EF4-FFF2-40B4-BE49-F238E27FC236}">
                <a16:creationId xmlns:a16="http://schemas.microsoft.com/office/drawing/2014/main" id="{D74172C5-DDE9-7FC2-F2DD-5CA238183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74AC3-5DA9-1FFC-F95B-39DDF56B7163}"/>
              </a:ext>
            </a:extLst>
          </p:cNvPr>
          <p:cNvSpPr>
            <a:spLocks noGrp="1"/>
          </p:cNvSpPr>
          <p:nvPr>
            <p:ph type="sldNum" sz="quarter" idx="12"/>
          </p:nvPr>
        </p:nvSpPr>
        <p:spPr/>
        <p:txBody>
          <a:bodyPr/>
          <a:lstStyle/>
          <a:p>
            <a:fld id="{7120FD13-4B93-4F7B-BB2F-A5F5CE3C9DD3}" type="slidenum">
              <a:rPr lang="en-US" smtClean="0"/>
              <a:t>‹#›</a:t>
            </a:fld>
            <a:endParaRPr lang="en-US"/>
          </a:p>
        </p:txBody>
      </p:sp>
    </p:spTree>
    <p:extLst>
      <p:ext uri="{BB962C8B-B14F-4D97-AF65-F5344CB8AC3E}">
        <p14:creationId xmlns:p14="http://schemas.microsoft.com/office/powerpoint/2010/main" val="1127894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02849-4E79-14AE-ECE0-4DC2531342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1B4AFA-8FB3-6BF6-FBDC-1511E2048F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4136D7-2411-DF86-C69F-E55DD6941720}"/>
              </a:ext>
            </a:extLst>
          </p:cNvPr>
          <p:cNvSpPr>
            <a:spLocks noGrp="1"/>
          </p:cNvSpPr>
          <p:nvPr>
            <p:ph type="dt" sz="half" idx="10"/>
          </p:nvPr>
        </p:nvSpPr>
        <p:spPr/>
        <p:txBody>
          <a:bodyPr/>
          <a:lstStyle/>
          <a:p>
            <a:fld id="{8E108076-EE86-4545-88DB-3715BD83BD8D}" type="datetimeFigureOut">
              <a:rPr lang="en-US" smtClean="0"/>
              <a:t>10/21/22</a:t>
            </a:fld>
            <a:endParaRPr lang="en-US" dirty="0"/>
          </a:p>
        </p:txBody>
      </p:sp>
      <p:sp>
        <p:nvSpPr>
          <p:cNvPr id="5" name="Footer Placeholder 4">
            <a:extLst>
              <a:ext uri="{FF2B5EF4-FFF2-40B4-BE49-F238E27FC236}">
                <a16:creationId xmlns:a16="http://schemas.microsoft.com/office/drawing/2014/main" id="{A7DA7DF7-B815-D3F2-BF73-20F77B63A7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DAF47B-E3A0-EADD-40D9-CBE9931E56A5}"/>
              </a:ext>
            </a:extLst>
          </p:cNvPr>
          <p:cNvSpPr>
            <a:spLocks noGrp="1"/>
          </p:cNvSpPr>
          <p:nvPr>
            <p:ph type="sldNum" sz="quarter" idx="12"/>
          </p:nvPr>
        </p:nvSpPr>
        <p:spPr/>
        <p:txBody>
          <a:bodyPr/>
          <a:lstStyle/>
          <a:p>
            <a:fld id="{8F26F334-2668-458F-AFF5-97B96DECAC42}" type="slidenum">
              <a:rPr lang="en-US" smtClean="0"/>
              <a:t>‹#›</a:t>
            </a:fld>
            <a:endParaRPr lang="en-US" dirty="0"/>
          </a:p>
        </p:txBody>
      </p:sp>
    </p:spTree>
    <p:extLst>
      <p:ext uri="{BB962C8B-B14F-4D97-AF65-F5344CB8AC3E}">
        <p14:creationId xmlns:p14="http://schemas.microsoft.com/office/powerpoint/2010/main" val="517298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3F91F-AE72-26B7-86F7-995FE45EE6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0396FD-6856-F147-6182-734DE57385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5E275-A969-C704-18A4-3C5B9D83F459}"/>
              </a:ext>
            </a:extLst>
          </p:cNvPr>
          <p:cNvSpPr>
            <a:spLocks noGrp="1"/>
          </p:cNvSpPr>
          <p:nvPr>
            <p:ph type="dt" sz="half" idx="10"/>
          </p:nvPr>
        </p:nvSpPr>
        <p:spPr/>
        <p:txBody>
          <a:bodyPr/>
          <a:lstStyle/>
          <a:p>
            <a:fld id="{8E108076-EE86-4545-88DB-3715BD83BD8D}" type="datetimeFigureOut">
              <a:rPr lang="en-US" smtClean="0"/>
              <a:t>10/21/22</a:t>
            </a:fld>
            <a:endParaRPr lang="en-US" dirty="0"/>
          </a:p>
        </p:txBody>
      </p:sp>
      <p:sp>
        <p:nvSpPr>
          <p:cNvPr id="5" name="Footer Placeholder 4">
            <a:extLst>
              <a:ext uri="{FF2B5EF4-FFF2-40B4-BE49-F238E27FC236}">
                <a16:creationId xmlns:a16="http://schemas.microsoft.com/office/drawing/2014/main" id="{1A439467-EFC0-D225-1A25-56F577EF38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62FCFE-F454-9DD1-FFD7-FCCADC6FF8F9}"/>
              </a:ext>
            </a:extLst>
          </p:cNvPr>
          <p:cNvSpPr>
            <a:spLocks noGrp="1"/>
          </p:cNvSpPr>
          <p:nvPr>
            <p:ph type="sldNum" sz="quarter" idx="12"/>
          </p:nvPr>
        </p:nvSpPr>
        <p:spPr/>
        <p:txBody>
          <a:bodyPr/>
          <a:lstStyle/>
          <a:p>
            <a:fld id="{8F26F334-2668-458F-AFF5-97B96DECAC42}" type="slidenum">
              <a:rPr lang="en-US" smtClean="0"/>
              <a:t>‹#›</a:t>
            </a:fld>
            <a:endParaRPr lang="en-US" dirty="0"/>
          </a:p>
        </p:txBody>
      </p:sp>
    </p:spTree>
    <p:extLst>
      <p:ext uri="{BB962C8B-B14F-4D97-AF65-F5344CB8AC3E}">
        <p14:creationId xmlns:p14="http://schemas.microsoft.com/office/powerpoint/2010/main" val="1041038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FAC7-6148-7FC3-5594-C5BD76BCB2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686748-2F32-55C4-6AE8-14DF6DF2EA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6181DE-1247-B7E1-E96C-3DF672B61022}"/>
              </a:ext>
            </a:extLst>
          </p:cNvPr>
          <p:cNvSpPr>
            <a:spLocks noGrp="1"/>
          </p:cNvSpPr>
          <p:nvPr>
            <p:ph type="dt" sz="half" idx="10"/>
          </p:nvPr>
        </p:nvSpPr>
        <p:spPr/>
        <p:txBody>
          <a:bodyPr/>
          <a:lstStyle/>
          <a:p>
            <a:fld id="{8E108076-EE86-4545-88DB-3715BD83BD8D}" type="datetimeFigureOut">
              <a:rPr lang="en-US" smtClean="0"/>
              <a:t>10/21/22</a:t>
            </a:fld>
            <a:endParaRPr lang="en-US" dirty="0"/>
          </a:p>
        </p:txBody>
      </p:sp>
      <p:sp>
        <p:nvSpPr>
          <p:cNvPr id="5" name="Footer Placeholder 4">
            <a:extLst>
              <a:ext uri="{FF2B5EF4-FFF2-40B4-BE49-F238E27FC236}">
                <a16:creationId xmlns:a16="http://schemas.microsoft.com/office/drawing/2014/main" id="{E198FE8F-1654-E6C5-B398-4E6D910819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A202B1-6DCE-6ED3-2CB2-5489C1B746DB}"/>
              </a:ext>
            </a:extLst>
          </p:cNvPr>
          <p:cNvSpPr>
            <a:spLocks noGrp="1"/>
          </p:cNvSpPr>
          <p:nvPr>
            <p:ph type="sldNum" sz="quarter" idx="12"/>
          </p:nvPr>
        </p:nvSpPr>
        <p:spPr/>
        <p:txBody>
          <a:bodyPr/>
          <a:lstStyle/>
          <a:p>
            <a:fld id="{8F26F334-2668-458F-AFF5-97B96DECAC42}" type="slidenum">
              <a:rPr lang="en-US" smtClean="0"/>
              <a:t>‹#›</a:t>
            </a:fld>
            <a:endParaRPr lang="en-US" dirty="0"/>
          </a:p>
        </p:txBody>
      </p:sp>
    </p:spTree>
    <p:extLst>
      <p:ext uri="{BB962C8B-B14F-4D97-AF65-F5344CB8AC3E}">
        <p14:creationId xmlns:p14="http://schemas.microsoft.com/office/powerpoint/2010/main" val="303038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A79C7-6DD3-DB77-B8A0-D221BA964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086618-72F7-FD76-D418-20C91A89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1BF557-E151-7AFF-36BC-0F61912AB5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A08811-7700-2EF8-2002-18A4264EC29F}"/>
              </a:ext>
            </a:extLst>
          </p:cNvPr>
          <p:cNvSpPr>
            <a:spLocks noGrp="1"/>
          </p:cNvSpPr>
          <p:nvPr>
            <p:ph type="dt" sz="half" idx="10"/>
          </p:nvPr>
        </p:nvSpPr>
        <p:spPr/>
        <p:txBody>
          <a:bodyPr/>
          <a:lstStyle/>
          <a:p>
            <a:fld id="{8E108076-EE86-4545-88DB-3715BD83BD8D}" type="datetimeFigureOut">
              <a:rPr lang="en-US" smtClean="0"/>
              <a:t>10/21/22</a:t>
            </a:fld>
            <a:endParaRPr lang="en-US" dirty="0"/>
          </a:p>
        </p:txBody>
      </p:sp>
      <p:sp>
        <p:nvSpPr>
          <p:cNvPr id="6" name="Footer Placeholder 5">
            <a:extLst>
              <a:ext uri="{FF2B5EF4-FFF2-40B4-BE49-F238E27FC236}">
                <a16:creationId xmlns:a16="http://schemas.microsoft.com/office/drawing/2014/main" id="{0C38A536-E64F-9D12-8E86-364629488FA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4AFC2B-A7F9-5262-6A20-DCBFA0248188}"/>
              </a:ext>
            </a:extLst>
          </p:cNvPr>
          <p:cNvSpPr>
            <a:spLocks noGrp="1"/>
          </p:cNvSpPr>
          <p:nvPr>
            <p:ph type="sldNum" sz="quarter" idx="12"/>
          </p:nvPr>
        </p:nvSpPr>
        <p:spPr/>
        <p:txBody>
          <a:bodyPr/>
          <a:lstStyle/>
          <a:p>
            <a:fld id="{8F26F334-2668-458F-AFF5-97B96DECAC42}" type="slidenum">
              <a:rPr lang="en-US" smtClean="0"/>
              <a:t>‹#›</a:t>
            </a:fld>
            <a:endParaRPr lang="en-US" dirty="0"/>
          </a:p>
        </p:txBody>
      </p:sp>
    </p:spTree>
    <p:extLst>
      <p:ext uri="{BB962C8B-B14F-4D97-AF65-F5344CB8AC3E}">
        <p14:creationId xmlns:p14="http://schemas.microsoft.com/office/powerpoint/2010/main" val="807684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DB63-E239-F8B9-7FA8-4C8089ED01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0431FD-2542-58CE-A41E-5EA0C51640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9880AE-ABBA-B6E6-0A6C-E840C97E93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3EC02F-5EF9-D962-4794-1FE95C9289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79C42-45C2-8F69-31AB-042E59F44F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4DE1D5-31C4-B73E-CF21-0D541A1FCF7A}"/>
              </a:ext>
            </a:extLst>
          </p:cNvPr>
          <p:cNvSpPr>
            <a:spLocks noGrp="1"/>
          </p:cNvSpPr>
          <p:nvPr>
            <p:ph type="dt" sz="half" idx="10"/>
          </p:nvPr>
        </p:nvSpPr>
        <p:spPr/>
        <p:txBody>
          <a:bodyPr/>
          <a:lstStyle/>
          <a:p>
            <a:fld id="{8E108076-EE86-4545-88DB-3715BD83BD8D}" type="datetimeFigureOut">
              <a:rPr lang="en-US" smtClean="0"/>
              <a:t>10/21/22</a:t>
            </a:fld>
            <a:endParaRPr lang="en-US" dirty="0"/>
          </a:p>
        </p:txBody>
      </p:sp>
      <p:sp>
        <p:nvSpPr>
          <p:cNvPr id="8" name="Footer Placeholder 7">
            <a:extLst>
              <a:ext uri="{FF2B5EF4-FFF2-40B4-BE49-F238E27FC236}">
                <a16:creationId xmlns:a16="http://schemas.microsoft.com/office/drawing/2014/main" id="{518AC8FC-DEF2-0E43-8804-243FC234226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291634-4410-1778-61F4-A4A829C102E5}"/>
              </a:ext>
            </a:extLst>
          </p:cNvPr>
          <p:cNvSpPr>
            <a:spLocks noGrp="1"/>
          </p:cNvSpPr>
          <p:nvPr>
            <p:ph type="sldNum" sz="quarter" idx="12"/>
          </p:nvPr>
        </p:nvSpPr>
        <p:spPr/>
        <p:txBody>
          <a:bodyPr/>
          <a:lstStyle/>
          <a:p>
            <a:fld id="{8F26F334-2668-458F-AFF5-97B96DECAC42}" type="slidenum">
              <a:rPr lang="en-US" smtClean="0"/>
              <a:t>‹#›</a:t>
            </a:fld>
            <a:endParaRPr lang="en-US" dirty="0"/>
          </a:p>
        </p:txBody>
      </p:sp>
    </p:spTree>
    <p:extLst>
      <p:ext uri="{BB962C8B-B14F-4D97-AF65-F5344CB8AC3E}">
        <p14:creationId xmlns:p14="http://schemas.microsoft.com/office/powerpoint/2010/main" val="3389150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C4C12-608F-C592-B53B-21CC88F6B4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CFE19B-B025-90BF-7713-2A19507075B4}"/>
              </a:ext>
            </a:extLst>
          </p:cNvPr>
          <p:cNvSpPr>
            <a:spLocks noGrp="1"/>
          </p:cNvSpPr>
          <p:nvPr>
            <p:ph type="dt" sz="half" idx="10"/>
          </p:nvPr>
        </p:nvSpPr>
        <p:spPr/>
        <p:txBody>
          <a:bodyPr/>
          <a:lstStyle/>
          <a:p>
            <a:fld id="{8E108076-EE86-4545-88DB-3715BD83BD8D}" type="datetimeFigureOut">
              <a:rPr lang="en-US" smtClean="0"/>
              <a:t>10/21/22</a:t>
            </a:fld>
            <a:endParaRPr lang="en-US" dirty="0"/>
          </a:p>
        </p:txBody>
      </p:sp>
      <p:sp>
        <p:nvSpPr>
          <p:cNvPr id="4" name="Footer Placeholder 3">
            <a:extLst>
              <a:ext uri="{FF2B5EF4-FFF2-40B4-BE49-F238E27FC236}">
                <a16:creationId xmlns:a16="http://schemas.microsoft.com/office/drawing/2014/main" id="{F0076F44-48AD-9FE3-2972-2F4482C24DF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8EAD00-CB7F-490F-6B8D-4817D3453C09}"/>
              </a:ext>
            </a:extLst>
          </p:cNvPr>
          <p:cNvSpPr>
            <a:spLocks noGrp="1"/>
          </p:cNvSpPr>
          <p:nvPr>
            <p:ph type="sldNum" sz="quarter" idx="12"/>
          </p:nvPr>
        </p:nvSpPr>
        <p:spPr/>
        <p:txBody>
          <a:bodyPr/>
          <a:lstStyle/>
          <a:p>
            <a:fld id="{8F26F334-2668-458F-AFF5-97B96DECAC42}" type="slidenum">
              <a:rPr lang="en-US" smtClean="0"/>
              <a:t>‹#›</a:t>
            </a:fld>
            <a:endParaRPr lang="en-US" dirty="0"/>
          </a:p>
        </p:txBody>
      </p:sp>
    </p:spTree>
    <p:extLst>
      <p:ext uri="{BB962C8B-B14F-4D97-AF65-F5344CB8AC3E}">
        <p14:creationId xmlns:p14="http://schemas.microsoft.com/office/powerpoint/2010/main" val="3821065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9167AB-D8AF-57DA-1B45-13D0608732E6}"/>
              </a:ext>
            </a:extLst>
          </p:cNvPr>
          <p:cNvSpPr>
            <a:spLocks noGrp="1"/>
          </p:cNvSpPr>
          <p:nvPr>
            <p:ph type="dt" sz="half" idx="10"/>
          </p:nvPr>
        </p:nvSpPr>
        <p:spPr/>
        <p:txBody>
          <a:bodyPr/>
          <a:lstStyle/>
          <a:p>
            <a:fld id="{8E108076-EE86-4545-88DB-3715BD83BD8D}" type="datetimeFigureOut">
              <a:rPr lang="en-US" smtClean="0"/>
              <a:t>10/21/22</a:t>
            </a:fld>
            <a:endParaRPr lang="en-US" dirty="0"/>
          </a:p>
        </p:txBody>
      </p:sp>
      <p:sp>
        <p:nvSpPr>
          <p:cNvPr id="3" name="Footer Placeholder 2">
            <a:extLst>
              <a:ext uri="{FF2B5EF4-FFF2-40B4-BE49-F238E27FC236}">
                <a16:creationId xmlns:a16="http://schemas.microsoft.com/office/drawing/2014/main" id="{779D03B3-A5FB-071F-AA76-C0143E5626E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04C0058-AE50-95FA-EEED-270724738295}"/>
              </a:ext>
            </a:extLst>
          </p:cNvPr>
          <p:cNvSpPr>
            <a:spLocks noGrp="1"/>
          </p:cNvSpPr>
          <p:nvPr>
            <p:ph type="sldNum" sz="quarter" idx="12"/>
          </p:nvPr>
        </p:nvSpPr>
        <p:spPr/>
        <p:txBody>
          <a:bodyPr/>
          <a:lstStyle/>
          <a:p>
            <a:fld id="{8F26F334-2668-458F-AFF5-97B96DECAC42}" type="slidenum">
              <a:rPr lang="en-US" smtClean="0"/>
              <a:t>‹#›</a:t>
            </a:fld>
            <a:endParaRPr lang="en-US" dirty="0"/>
          </a:p>
        </p:txBody>
      </p:sp>
    </p:spTree>
    <p:extLst>
      <p:ext uri="{BB962C8B-B14F-4D97-AF65-F5344CB8AC3E}">
        <p14:creationId xmlns:p14="http://schemas.microsoft.com/office/powerpoint/2010/main" val="2234393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339E0-2DEF-AFD0-8EC0-563E6505D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60A5B7-3A9B-817A-2A52-EEFDCDA04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056A39-DBAB-3C8E-FA5A-86B29636D3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70D7CA-3A76-D5F5-8D93-DEEF59F859A2}"/>
              </a:ext>
            </a:extLst>
          </p:cNvPr>
          <p:cNvSpPr>
            <a:spLocks noGrp="1"/>
          </p:cNvSpPr>
          <p:nvPr>
            <p:ph type="dt" sz="half" idx="10"/>
          </p:nvPr>
        </p:nvSpPr>
        <p:spPr/>
        <p:txBody>
          <a:bodyPr/>
          <a:lstStyle/>
          <a:p>
            <a:fld id="{8E108076-EE86-4545-88DB-3715BD83BD8D}" type="datetimeFigureOut">
              <a:rPr lang="en-US" smtClean="0"/>
              <a:t>10/21/22</a:t>
            </a:fld>
            <a:endParaRPr lang="en-US" dirty="0"/>
          </a:p>
        </p:txBody>
      </p:sp>
      <p:sp>
        <p:nvSpPr>
          <p:cNvPr id="6" name="Footer Placeholder 5">
            <a:extLst>
              <a:ext uri="{FF2B5EF4-FFF2-40B4-BE49-F238E27FC236}">
                <a16:creationId xmlns:a16="http://schemas.microsoft.com/office/drawing/2014/main" id="{951514BA-9DF5-02FB-0597-6D78063D66F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0E2F75-49D9-3AC1-124E-47D0355189C6}"/>
              </a:ext>
            </a:extLst>
          </p:cNvPr>
          <p:cNvSpPr>
            <a:spLocks noGrp="1"/>
          </p:cNvSpPr>
          <p:nvPr>
            <p:ph type="sldNum" sz="quarter" idx="12"/>
          </p:nvPr>
        </p:nvSpPr>
        <p:spPr/>
        <p:txBody>
          <a:bodyPr/>
          <a:lstStyle/>
          <a:p>
            <a:fld id="{8F26F334-2668-458F-AFF5-97B96DECAC42}" type="slidenum">
              <a:rPr lang="en-US" smtClean="0"/>
              <a:t>‹#›</a:t>
            </a:fld>
            <a:endParaRPr lang="en-US" dirty="0"/>
          </a:p>
        </p:txBody>
      </p:sp>
    </p:spTree>
    <p:extLst>
      <p:ext uri="{BB962C8B-B14F-4D97-AF65-F5344CB8AC3E}">
        <p14:creationId xmlns:p14="http://schemas.microsoft.com/office/powerpoint/2010/main" val="2120163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8664-0F77-D62D-8D0D-647F572E68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83677A-2B59-59D0-5608-49FC2B1B6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1E4A16A-F8A7-BD0E-3F32-85B794F60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23175-1B76-2E21-9856-91EEF17910D0}"/>
              </a:ext>
            </a:extLst>
          </p:cNvPr>
          <p:cNvSpPr>
            <a:spLocks noGrp="1"/>
          </p:cNvSpPr>
          <p:nvPr>
            <p:ph type="dt" sz="half" idx="10"/>
          </p:nvPr>
        </p:nvSpPr>
        <p:spPr/>
        <p:txBody>
          <a:bodyPr/>
          <a:lstStyle/>
          <a:p>
            <a:fld id="{8E108076-EE86-4545-88DB-3715BD83BD8D}" type="datetimeFigureOut">
              <a:rPr lang="en-US" smtClean="0"/>
              <a:t>10/21/22</a:t>
            </a:fld>
            <a:endParaRPr lang="en-US" dirty="0"/>
          </a:p>
        </p:txBody>
      </p:sp>
      <p:sp>
        <p:nvSpPr>
          <p:cNvPr id="6" name="Footer Placeholder 5">
            <a:extLst>
              <a:ext uri="{FF2B5EF4-FFF2-40B4-BE49-F238E27FC236}">
                <a16:creationId xmlns:a16="http://schemas.microsoft.com/office/drawing/2014/main" id="{CBCDD82E-E755-C7AF-DD1F-3F1E7F2C45F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F449DC-7345-870A-FBF1-F6834F238DB1}"/>
              </a:ext>
            </a:extLst>
          </p:cNvPr>
          <p:cNvSpPr>
            <a:spLocks noGrp="1"/>
          </p:cNvSpPr>
          <p:nvPr>
            <p:ph type="sldNum" sz="quarter" idx="12"/>
          </p:nvPr>
        </p:nvSpPr>
        <p:spPr/>
        <p:txBody>
          <a:bodyPr/>
          <a:lstStyle/>
          <a:p>
            <a:fld id="{8F26F334-2668-458F-AFF5-97B96DECAC42}" type="slidenum">
              <a:rPr lang="en-US" smtClean="0"/>
              <a:t>‹#›</a:t>
            </a:fld>
            <a:endParaRPr lang="en-US" dirty="0"/>
          </a:p>
        </p:txBody>
      </p:sp>
    </p:spTree>
    <p:extLst>
      <p:ext uri="{BB962C8B-B14F-4D97-AF65-F5344CB8AC3E}">
        <p14:creationId xmlns:p14="http://schemas.microsoft.com/office/powerpoint/2010/main" val="3852597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CE62-8207-28DE-2591-5261BEC669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D84F99-3BFB-8E92-3D7B-C0280EF119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76E07-8182-C420-D171-D876B2AE34C5}"/>
              </a:ext>
            </a:extLst>
          </p:cNvPr>
          <p:cNvSpPr>
            <a:spLocks noGrp="1"/>
          </p:cNvSpPr>
          <p:nvPr>
            <p:ph type="dt" sz="half" idx="10"/>
          </p:nvPr>
        </p:nvSpPr>
        <p:spPr/>
        <p:txBody>
          <a:bodyPr/>
          <a:lstStyle/>
          <a:p>
            <a:fld id="{8E108076-EE86-4545-88DB-3715BD83BD8D}" type="datetimeFigureOut">
              <a:rPr lang="en-US" smtClean="0"/>
              <a:t>10/21/22</a:t>
            </a:fld>
            <a:endParaRPr lang="en-US" dirty="0"/>
          </a:p>
        </p:txBody>
      </p:sp>
      <p:sp>
        <p:nvSpPr>
          <p:cNvPr id="5" name="Footer Placeholder 4">
            <a:extLst>
              <a:ext uri="{FF2B5EF4-FFF2-40B4-BE49-F238E27FC236}">
                <a16:creationId xmlns:a16="http://schemas.microsoft.com/office/drawing/2014/main" id="{623B7495-C290-6379-8E7D-D10B42840F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A3997E-6707-E61D-1C33-7B1754213ADC}"/>
              </a:ext>
            </a:extLst>
          </p:cNvPr>
          <p:cNvSpPr>
            <a:spLocks noGrp="1"/>
          </p:cNvSpPr>
          <p:nvPr>
            <p:ph type="sldNum" sz="quarter" idx="12"/>
          </p:nvPr>
        </p:nvSpPr>
        <p:spPr/>
        <p:txBody>
          <a:bodyPr/>
          <a:lstStyle/>
          <a:p>
            <a:fld id="{8F26F334-2668-458F-AFF5-97B96DECAC42}" type="slidenum">
              <a:rPr lang="en-US" smtClean="0"/>
              <a:t>‹#›</a:t>
            </a:fld>
            <a:endParaRPr lang="en-US" dirty="0"/>
          </a:p>
        </p:txBody>
      </p:sp>
    </p:spTree>
    <p:extLst>
      <p:ext uri="{BB962C8B-B14F-4D97-AF65-F5344CB8AC3E}">
        <p14:creationId xmlns:p14="http://schemas.microsoft.com/office/powerpoint/2010/main" val="1905142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A1781-84DF-1FB4-616B-8334C31602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8893CC-F490-4605-F7F9-669516C961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40167-AB4A-F3E0-2375-23373D2F5CFA}"/>
              </a:ext>
            </a:extLst>
          </p:cNvPr>
          <p:cNvSpPr>
            <a:spLocks noGrp="1"/>
          </p:cNvSpPr>
          <p:nvPr>
            <p:ph type="dt" sz="half" idx="10"/>
          </p:nvPr>
        </p:nvSpPr>
        <p:spPr/>
        <p:txBody>
          <a:bodyPr/>
          <a:lstStyle/>
          <a:p>
            <a:fld id="{8E108076-EE86-4545-88DB-3715BD83BD8D}" type="datetimeFigureOut">
              <a:rPr lang="en-US" smtClean="0"/>
              <a:t>10/21/22</a:t>
            </a:fld>
            <a:endParaRPr lang="en-US" dirty="0"/>
          </a:p>
        </p:txBody>
      </p:sp>
      <p:sp>
        <p:nvSpPr>
          <p:cNvPr id="5" name="Footer Placeholder 4">
            <a:extLst>
              <a:ext uri="{FF2B5EF4-FFF2-40B4-BE49-F238E27FC236}">
                <a16:creationId xmlns:a16="http://schemas.microsoft.com/office/drawing/2014/main" id="{0D651F8C-7FB2-1B02-22C9-435C16D4F3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B752AE-1A4C-85EB-1929-9B735E5B33C1}"/>
              </a:ext>
            </a:extLst>
          </p:cNvPr>
          <p:cNvSpPr>
            <a:spLocks noGrp="1"/>
          </p:cNvSpPr>
          <p:nvPr>
            <p:ph type="sldNum" sz="quarter" idx="12"/>
          </p:nvPr>
        </p:nvSpPr>
        <p:spPr/>
        <p:txBody>
          <a:bodyPr/>
          <a:lstStyle/>
          <a:p>
            <a:fld id="{8F26F334-2668-458F-AFF5-97B96DECAC42}" type="slidenum">
              <a:rPr lang="en-US" smtClean="0"/>
              <a:t>‹#›</a:t>
            </a:fld>
            <a:endParaRPr lang="en-US" dirty="0"/>
          </a:p>
        </p:txBody>
      </p:sp>
    </p:spTree>
    <p:extLst>
      <p:ext uri="{BB962C8B-B14F-4D97-AF65-F5344CB8AC3E}">
        <p14:creationId xmlns:p14="http://schemas.microsoft.com/office/powerpoint/2010/main" val="2533017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10/21/22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10/21/22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10/21/22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10/21/22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81"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2E1180-03F1-EB04-B5A0-C94F5C2B6F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F53887-6A84-F645-E295-68CAF7F0BD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4CB3C-155B-F237-FB1B-0EB3E51F8E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08076-EE86-4545-88DB-3715BD83BD8D}" type="datetimeFigureOut">
              <a:rPr lang="en-US" smtClean="0"/>
              <a:t>10/21/22</a:t>
            </a:fld>
            <a:endParaRPr lang="en-US" dirty="0"/>
          </a:p>
        </p:txBody>
      </p:sp>
      <p:sp>
        <p:nvSpPr>
          <p:cNvPr id="5" name="Footer Placeholder 4">
            <a:extLst>
              <a:ext uri="{FF2B5EF4-FFF2-40B4-BE49-F238E27FC236}">
                <a16:creationId xmlns:a16="http://schemas.microsoft.com/office/drawing/2014/main" id="{11A342B7-88DF-62C9-326E-0DC4C9AFE0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A776BD9-C399-082B-BABA-279AABC907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26F334-2668-458F-AFF5-97B96DECAC42}" type="slidenum">
              <a:rPr lang="en-US" smtClean="0"/>
              <a:t>‹#›</a:t>
            </a:fld>
            <a:endParaRPr lang="en-US" dirty="0"/>
          </a:p>
        </p:txBody>
      </p:sp>
    </p:spTree>
    <p:extLst>
      <p:ext uri="{BB962C8B-B14F-4D97-AF65-F5344CB8AC3E}">
        <p14:creationId xmlns:p14="http://schemas.microsoft.com/office/powerpoint/2010/main" val="293967256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D66710-BA02-14A3-81C5-84F66EACFC99}"/>
              </a:ext>
            </a:extLst>
          </p:cNvPr>
          <p:cNvSpPr>
            <a:spLocks noGrp="1"/>
          </p:cNvSpPr>
          <p:nvPr>
            <p:ph type="ctrTitle"/>
          </p:nvPr>
        </p:nvSpPr>
        <p:spPr/>
        <p:txBody>
          <a:bodyPr/>
          <a:lstStyle/>
          <a:p>
            <a:r>
              <a:rPr lang="en-US" dirty="0"/>
              <a:t>WATER COMPACT </a:t>
            </a:r>
            <a:br>
              <a:rPr lang="en-US" dirty="0"/>
            </a:br>
            <a:r>
              <a:rPr lang="en-US" dirty="0"/>
              <a:t>OBJECTION PROCESS</a:t>
            </a:r>
          </a:p>
        </p:txBody>
      </p:sp>
      <p:sp>
        <p:nvSpPr>
          <p:cNvPr id="5" name="Subtitle 4">
            <a:extLst>
              <a:ext uri="{FF2B5EF4-FFF2-40B4-BE49-F238E27FC236}">
                <a16:creationId xmlns:a16="http://schemas.microsoft.com/office/drawing/2014/main" id="{396E529F-3424-DB5C-83A3-340196EEF6B5}"/>
              </a:ext>
            </a:extLst>
          </p:cNvPr>
          <p:cNvSpPr>
            <a:spLocks noGrp="1"/>
          </p:cNvSpPr>
          <p:nvPr>
            <p:ph type="subTitle" idx="1"/>
          </p:nvPr>
        </p:nvSpPr>
        <p:spPr/>
        <p:txBody>
          <a:bodyPr>
            <a:normAutofit/>
          </a:bodyPr>
          <a:lstStyle/>
          <a:p>
            <a:r>
              <a:rPr lang="en-US" sz="3200" b="1" dirty="0"/>
              <a:t>THINGS YOU NEED TO KNOW</a:t>
            </a:r>
          </a:p>
        </p:txBody>
      </p:sp>
    </p:spTree>
    <p:extLst>
      <p:ext uri="{BB962C8B-B14F-4D97-AF65-F5344CB8AC3E}">
        <p14:creationId xmlns:p14="http://schemas.microsoft.com/office/powerpoint/2010/main" val="1684853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584D5D-F553-8A22-CA1E-B37E56CC4FA6}"/>
              </a:ext>
            </a:extLst>
          </p:cNvPr>
          <p:cNvSpPr txBox="1"/>
          <p:nvPr/>
        </p:nvSpPr>
        <p:spPr>
          <a:xfrm>
            <a:off x="1967947" y="888377"/>
            <a:ext cx="8256105" cy="3847207"/>
          </a:xfrm>
          <a:prstGeom prst="rect">
            <a:avLst/>
          </a:prstGeom>
          <a:noFill/>
        </p:spPr>
        <p:txBody>
          <a:bodyPr wrap="square">
            <a:spAutoFit/>
          </a:bodyPr>
          <a:lstStyle/>
          <a:p>
            <a:pPr algn="l"/>
            <a:endParaRPr lang="en-US" sz="3200" b="0" i="0" u="none" strike="noStrike" baseline="0" dirty="0">
              <a:solidFill>
                <a:srgbClr val="000000"/>
              </a:solidFill>
              <a:latin typeface="Times New Roman" panose="02020603050405020304" pitchFamily="18" charset="0"/>
            </a:endParaRPr>
          </a:p>
          <a:p>
            <a:r>
              <a:rPr lang="en-US" sz="2000" b="0" i="0" u="none" strike="noStrike" baseline="0" dirty="0">
                <a:solidFill>
                  <a:srgbClr val="000000"/>
                </a:solidFill>
                <a:latin typeface="Times New Roman" panose="02020603050405020304" pitchFamily="18" charset="0"/>
              </a:rPr>
              <a:t> </a:t>
            </a:r>
          </a:p>
          <a:p>
            <a:r>
              <a:rPr lang="en-US" sz="3200" b="0" i="0" u="none" strike="noStrike" baseline="0" dirty="0">
                <a:solidFill>
                  <a:srgbClr val="000000"/>
                </a:solidFill>
                <a:latin typeface="Times New Roman" panose="02020603050405020304" pitchFamily="18" charset="0"/>
              </a:rPr>
              <a:t>With regards to the CSKT Preliminary Decree, interested persons must state any objections they have and request for a hearing </a:t>
            </a:r>
            <a:r>
              <a:rPr lang="en-US" sz="3200" dirty="0">
                <a:solidFill>
                  <a:srgbClr val="000000"/>
                </a:solidFill>
                <a:latin typeface="Times New Roman" panose="02020603050405020304" pitchFamily="18" charset="0"/>
              </a:rPr>
              <a:t>must</a:t>
            </a:r>
            <a:r>
              <a:rPr lang="en-US" sz="3200" b="0" i="0" u="none" strike="noStrike" baseline="0" dirty="0">
                <a:solidFill>
                  <a:srgbClr val="000000"/>
                </a:solidFill>
                <a:latin typeface="Times New Roman" panose="02020603050405020304" pitchFamily="18" charset="0"/>
              </a:rPr>
              <a:t> be filed and received by the Montana Water Court on or before December 6, 2022, or risk losing the right to object to the Preliminary Decree.* </a:t>
            </a:r>
          </a:p>
        </p:txBody>
      </p:sp>
    </p:spTree>
    <p:extLst>
      <p:ext uri="{BB962C8B-B14F-4D97-AF65-F5344CB8AC3E}">
        <p14:creationId xmlns:p14="http://schemas.microsoft.com/office/powerpoint/2010/main" val="3025070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F825F9-2E25-1B74-69C3-4224157010F6}"/>
              </a:ext>
            </a:extLst>
          </p:cNvPr>
          <p:cNvSpPr txBox="1"/>
          <p:nvPr/>
        </p:nvSpPr>
        <p:spPr>
          <a:xfrm>
            <a:off x="2213113" y="1185902"/>
            <a:ext cx="7765774" cy="3662541"/>
          </a:xfrm>
          <a:prstGeom prst="rect">
            <a:avLst/>
          </a:prstGeom>
          <a:noFill/>
        </p:spPr>
        <p:txBody>
          <a:bodyPr wrap="square">
            <a:spAutoFit/>
          </a:bodyPr>
          <a:lstStyle/>
          <a:p>
            <a:pPr algn="l"/>
            <a:endParaRPr lang="en-US" sz="2000" b="0" i="0" u="none" strike="noStrike" baseline="0" dirty="0">
              <a:solidFill>
                <a:srgbClr val="000000"/>
              </a:solidFill>
              <a:latin typeface="Times New Roman" panose="02020603050405020304" pitchFamily="18" charset="0"/>
            </a:endParaRPr>
          </a:p>
          <a:p>
            <a:r>
              <a:rPr lang="en-US" sz="2000" b="0" i="0" u="none" strike="noStrike" baseline="0" dirty="0">
                <a:solidFill>
                  <a:srgbClr val="000000"/>
                </a:solidFill>
                <a:latin typeface="Times New Roman" panose="02020603050405020304" pitchFamily="18" charset="0"/>
              </a:rPr>
              <a:t> </a:t>
            </a:r>
          </a:p>
          <a:p>
            <a:r>
              <a:rPr lang="en-US" sz="3200" b="0" i="0" u="none" strike="noStrike" baseline="0" dirty="0">
                <a:solidFill>
                  <a:srgbClr val="000000"/>
                </a:solidFill>
                <a:latin typeface="Times New Roman" panose="02020603050405020304" pitchFamily="18" charset="0"/>
              </a:rPr>
              <a:t>Per the Montana Water Court objection format, the objection should identify the </a:t>
            </a:r>
            <a:r>
              <a:rPr lang="en-US" sz="3200" b="1" i="0" u="none" strike="noStrike" baseline="0" dirty="0">
                <a:solidFill>
                  <a:srgbClr val="000000"/>
                </a:solidFill>
                <a:latin typeface="Times New Roman" panose="02020603050405020304" pitchFamily="18" charset="0"/>
              </a:rPr>
              <a:t>parts of the CSKT Preliminary Decree which a party is objecting to </a:t>
            </a:r>
            <a:r>
              <a:rPr lang="en-US" sz="3200" b="0" i="0" u="none" strike="noStrike" baseline="0" dirty="0">
                <a:solidFill>
                  <a:srgbClr val="000000"/>
                </a:solidFill>
                <a:latin typeface="Times New Roman" panose="02020603050405020304" pitchFamily="18" charset="0"/>
              </a:rPr>
              <a:t>and identify the </a:t>
            </a:r>
            <a:r>
              <a:rPr lang="en-US" sz="3200" b="1" i="0" u="none" strike="noStrike" baseline="0" dirty="0">
                <a:solidFill>
                  <a:srgbClr val="000000"/>
                </a:solidFill>
                <a:latin typeface="Times New Roman" panose="02020603050405020304" pitchFamily="18" charset="0"/>
              </a:rPr>
              <a:t>specific grounds and evidence </a:t>
            </a:r>
            <a:r>
              <a:rPr lang="en-US" sz="3200" b="0" i="0" u="none" strike="noStrike" baseline="0" dirty="0">
                <a:solidFill>
                  <a:srgbClr val="000000"/>
                </a:solidFill>
                <a:latin typeface="Times New Roman" panose="02020603050405020304" pitchFamily="18" charset="0"/>
              </a:rPr>
              <a:t>upon which the objection is based.* </a:t>
            </a:r>
          </a:p>
        </p:txBody>
      </p:sp>
    </p:spTree>
    <p:extLst>
      <p:ext uri="{BB962C8B-B14F-4D97-AF65-F5344CB8AC3E}">
        <p14:creationId xmlns:p14="http://schemas.microsoft.com/office/powerpoint/2010/main" val="1587174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A5E8F-78BE-4C21-B18C-AA29C0B24985}"/>
              </a:ext>
            </a:extLst>
          </p:cNvPr>
          <p:cNvSpPr txBox="1"/>
          <p:nvPr/>
        </p:nvSpPr>
        <p:spPr>
          <a:xfrm>
            <a:off x="2054087" y="755856"/>
            <a:ext cx="7659757" cy="4154984"/>
          </a:xfrm>
          <a:prstGeom prst="rect">
            <a:avLst/>
          </a:prstGeom>
          <a:noFill/>
        </p:spPr>
        <p:txBody>
          <a:bodyPr wrap="square">
            <a:spAutoFit/>
          </a:bodyPr>
          <a:lstStyle/>
          <a:p>
            <a:pPr algn="l"/>
            <a:endParaRPr lang="en-US" sz="2000" b="0" i="0" u="none" strike="noStrike" baseline="0" dirty="0">
              <a:solidFill>
                <a:srgbClr val="000000"/>
              </a:solidFill>
              <a:latin typeface="Times New Roman" panose="02020603050405020304" pitchFamily="18" charset="0"/>
            </a:endParaRPr>
          </a:p>
          <a:p>
            <a:r>
              <a:rPr lang="en-US" sz="2000" b="0" i="0" u="none" strike="noStrike" baseline="0" dirty="0">
                <a:solidFill>
                  <a:srgbClr val="000000"/>
                </a:solidFill>
                <a:latin typeface="Times New Roman" panose="02020603050405020304" pitchFamily="18" charset="0"/>
              </a:rPr>
              <a:t> </a:t>
            </a:r>
          </a:p>
          <a:p>
            <a:r>
              <a:rPr lang="en-US" sz="3200" b="0" i="0" u="none" strike="noStrike" baseline="0" dirty="0">
                <a:solidFill>
                  <a:srgbClr val="000000"/>
                </a:solidFill>
                <a:latin typeface="Times New Roman" panose="02020603050405020304" pitchFamily="18" charset="0"/>
              </a:rPr>
              <a:t>If a party is objecting to a specific water right the party should </a:t>
            </a:r>
            <a:r>
              <a:rPr lang="en-US" sz="3200" b="1" i="0" u="none" strike="noStrike" baseline="0" dirty="0">
                <a:solidFill>
                  <a:srgbClr val="000000"/>
                </a:solidFill>
                <a:latin typeface="Times New Roman" panose="02020603050405020304" pitchFamily="18" charset="0"/>
              </a:rPr>
              <a:t>identify the water right by number</a:t>
            </a:r>
            <a:r>
              <a:rPr lang="en-US" sz="3200" b="0" i="0" u="none" strike="noStrike" baseline="0" dirty="0">
                <a:solidFill>
                  <a:srgbClr val="000000"/>
                </a:solidFill>
                <a:latin typeface="Times New Roman" panose="02020603050405020304" pitchFamily="18" charset="0"/>
              </a:rPr>
              <a:t>, </a:t>
            </a:r>
            <a:r>
              <a:rPr lang="en-US" sz="3200" b="1" i="0" u="none" strike="noStrike" baseline="0" dirty="0">
                <a:solidFill>
                  <a:srgbClr val="000000"/>
                </a:solidFill>
                <a:latin typeface="Times New Roman" panose="02020603050405020304" pitchFamily="18" charset="0"/>
              </a:rPr>
              <a:t>Preliminary Decree page number </a:t>
            </a:r>
            <a:r>
              <a:rPr lang="en-US" sz="3200" b="0" i="0" u="none" strike="noStrike" baseline="0" dirty="0">
                <a:solidFill>
                  <a:srgbClr val="000000"/>
                </a:solidFill>
                <a:latin typeface="Times New Roman" panose="02020603050405020304" pitchFamily="18" charset="0"/>
              </a:rPr>
              <a:t>and the applicable </a:t>
            </a:r>
            <a:r>
              <a:rPr lang="en-US" sz="3200" b="1" i="0" u="none" strike="noStrike" baseline="0" dirty="0">
                <a:solidFill>
                  <a:srgbClr val="000000"/>
                </a:solidFill>
                <a:latin typeface="Times New Roman" panose="02020603050405020304" pitchFamily="18" charset="0"/>
              </a:rPr>
              <a:t>water source</a:t>
            </a:r>
            <a:r>
              <a:rPr lang="en-US" sz="3200" b="0" i="0" u="none" strike="noStrike" baseline="0" dirty="0">
                <a:solidFill>
                  <a:srgbClr val="000000"/>
                </a:solidFill>
                <a:latin typeface="Times New Roman" panose="02020603050405020304" pitchFamily="18" charset="0"/>
              </a:rPr>
              <a:t>. If a party is objecting to more than one water right the Form directs one should use </a:t>
            </a:r>
            <a:r>
              <a:rPr lang="en-US" sz="3200" b="1" i="0" u="none" strike="noStrike" baseline="0" dirty="0">
                <a:solidFill>
                  <a:srgbClr val="000000"/>
                </a:solidFill>
                <a:latin typeface="Times New Roman" panose="02020603050405020304" pitchFamily="18" charset="0"/>
              </a:rPr>
              <a:t>a separate form for each water right number</a:t>
            </a:r>
            <a:r>
              <a:rPr lang="en-US" sz="3200" b="0" i="0" u="none" strike="noStrike" baseline="0" dirty="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3597245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2D920C-2B61-A447-E4ED-E4868E368000}"/>
              </a:ext>
            </a:extLst>
          </p:cNvPr>
          <p:cNvSpPr txBox="1"/>
          <p:nvPr/>
        </p:nvSpPr>
        <p:spPr>
          <a:xfrm>
            <a:off x="2120347" y="2279399"/>
            <a:ext cx="8587409" cy="1384995"/>
          </a:xfrm>
          <a:prstGeom prst="rect">
            <a:avLst/>
          </a:prstGeom>
          <a:noFill/>
        </p:spPr>
        <p:txBody>
          <a:bodyPr wrap="square">
            <a:spAutoFit/>
          </a:bodyPr>
          <a:lstStyle/>
          <a:p>
            <a:pPr algn="l"/>
            <a:endParaRPr lang="en-US" sz="2000" b="0" i="0" u="none" strike="noStrike" baseline="0" dirty="0">
              <a:solidFill>
                <a:srgbClr val="000000"/>
              </a:solidFill>
              <a:latin typeface="Times New Roman" panose="02020603050405020304" pitchFamily="18" charset="0"/>
            </a:endParaRPr>
          </a:p>
          <a:p>
            <a:r>
              <a:rPr lang="en-US" sz="3200" b="0" i="0" u="none" strike="noStrike" baseline="0" dirty="0">
                <a:solidFill>
                  <a:srgbClr val="000000"/>
                </a:solidFill>
                <a:latin typeface="Times New Roman" panose="02020603050405020304" pitchFamily="18" charset="0"/>
              </a:rPr>
              <a:t>Late objections received and/or filed after December 6, 2022 will not be considered.* </a:t>
            </a:r>
          </a:p>
        </p:txBody>
      </p:sp>
    </p:spTree>
    <p:extLst>
      <p:ext uri="{BB962C8B-B14F-4D97-AF65-F5344CB8AC3E}">
        <p14:creationId xmlns:p14="http://schemas.microsoft.com/office/powerpoint/2010/main" val="2456825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4DEFDB66-B035-7E0C-24B7-F73DC9952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76" y="1488791"/>
            <a:ext cx="4041275" cy="3377347"/>
          </a:xfrm>
          <a:prstGeom prst="rect">
            <a:avLst/>
          </a:prstGeom>
        </p:spPr>
      </p:pic>
      <p:sp>
        <p:nvSpPr>
          <p:cNvPr id="6" name="TextBox 5">
            <a:extLst>
              <a:ext uri="{FF2B5EF4-FFF2-40B4-BE49-F238E27FC236}">
                <a16:creationId xmlns:a16="http://schemas.microsoft.com/office/drawing/2014/main" id="{B48B5745-12DF-DB89-5BB2-6EA2BF6AEE96}"/>
              </a:ext>
            </a:extLst>
          </p:cNvPr>
          <p:cNvSpPr txBox="1"/>
          <p:nvPr/>
        </p:nvSpPr>
        <p:spPr>
          <a:xfrm>
            <a:off x="3197996" y="247377"/>
            <a:ext cx="55934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WATER COURT OBJECTION TOOLBOX</a:t>
            </a:r>
          </a:p>
        </p:txBody>
      </p:sp>
      <p:sp>
        <p:nvSpPr>
          <p:cNvPr id="8" name="TextBox 7">
            <a:extLst>
              <a:ext uri="{FF2B5EF4-FFF2-40B4-BE49-F238E27FC236}">
                <a16:creationId xmlns:a16="http://schemas.microsoft.com/office/drawing/2014/main" id="{F8BD4F72-277C-A1A0-C6CB-DDCE528110FB}"/>
              </a:ext>
            </a:extLst>
          </p:cNvPr>
          <p:cNvSpPr txBox="1"/>
          <p:nvPr/>
        </p:nvSpPr>
        <p:spPr>
          <a:xfrm>
            <a:off x="1150898" y="2272853"/>
            <a:ext cx="2125362" cy="584775"/>
          </a:xfrm>
          <a:prstGeom prst="rect">
            <a:avLst/>
          </a:prstGeom>
          <a:noFill/>
          <a:ln w="31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MT Water Court Letter and Instructions</a:t>
            </a:r>
          </a:p>
        </p:txBody>
      </p:sp>
      <p:sp>
        <p:nvSpPr>
          <p:cNvPr id="9" name="TextBox 8">
            <a:extLst>
              <a:ext uri="{FF2B5EF4-FFF2-40B4-BE49-F238E27FC236}">
                <a16:creationId xmlns:a16="http://schemas.microsoft.com/office/drawing/2014/main" id="{F040447C-99BE-3C94-183E-FF7906D35B25}"/>
              </a:ext>
            </a:extLst>
          </p:cNvPr>
          <p:cNvSpPr txBox="1"/>
          <p:nvPr/>
        </p:nvSpPr>
        <p:spPr>
          <a:xfrm>
            <a:off x="8128000" y="709042"/>
            <a:ext cx="3785090" cy="1077218"/>
          </a:xfrm>
          <a:prstGeom prst="rect">
            <a:avLst/>
          </a:prstGeom>
          <a:noFill/>
          <a:ln w="31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prstClr val="black"/>
                </a:solidFill>
                <a:effectLst/>
                <a:uLnTx/>
                <a:uFillTx/>
                <a:latin typeface="Calibri" panose="020F0502020204030204"/>
                <a:ea typeface="+mn-ea"/>
                <a:cs typeface="+mn-cs"/>
              </a:rPr>
              <a:t>Individual landowner Info Needs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patent &amp; land ownership proof, water right number, property description, maps, history</a:t>
            </a:r>
          </a:p>
        </p:txBody>
      </p:sp>
      <p:sp>
        <p:nvSpPr>
          <p:cNvPr id="11" name="TextBox 10">
            <a:extLst>
              <a:ext uri="{FF2B5EF4-FFF2-40B4-BE49-F238E27FC236}">
                <a16:creationId xmlns:a16="http://schemas.microsoft.com/office/drawing/2014/main" id="{58DE7B01-CDC0-1564-2044-8E870F17CDEF}"/>
              </a:ext>
            </a:extLst>
          </p:cNvPr>
          <p:cNvSpPr txBox="1"/>
          <p:nvPr/>
        </p:nvSpPr>
        <p:spPr>
          <a:xfrm>
            <a:off x="453081" y="1073293"/>
            <a:ext cx="4255396" cy="830997"/>
          </a:xfrm>
          <a:prstGeom prst="rect">
            <a:avLst/>
          </a:prstGeom>
          <a:noFill/>
          <a:ln w="31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Preliminary Decree and Appendices 1 &amp; 2; Compact and all appendices, maps for location of your right in relation to Compact water claims</a:t>
            </a:r>
          </a:p>
        </p:txBody>
      </p:sp>
      <p:sp>
        <p:nvSpPr>
          <p:cNvPr id="12" name="TextBox 11">
            <a:extLst>
              <a:ext uri="{FF2B5EF4-FFF2-40B4-BE49-F238E27FC236}">
                <a16:creationId xmlns:a16="http://schemas.microsoft.com/office/drawing/2014/main" id="{F34874B2-EEFF-C1A3-AB3D-EF402956388F}"/>
              </a:ext>
            </a:extLst>
          </p:cNvPr>
          <p:cNvSpPr txBox="1"/>
          <p:nvPr/>
        </p:nvSpPr>
        <p:spPr>
          <a:xfrm>
            <a:off x="8606929" y="2172170"/>
            <a:ext cx="2827232" cy="3539430"/>
          </a:xfrm>
          <a:prstGeom prst="rect">
            <a:avLst/>
          </a:prstGeom>
          <a:noFill/>
          <a:ln w="31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INDIVIDUAL QUESTIONS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Is my water right impacted by the Compact claim or its operation?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Water Supply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Drought Year issues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For irrigation wells more than 100 gpm, risk of call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Is my right to use water impacted by the “operation of the compact”, e.g., the decisions of the Flathead Management Board?</a:t>
            </a:r>
          </a:p>
        </p:txBody>
      </p:sp>
      <p:sp>
        <p:nvSpPr>
          <p:cNvPr id="14" name="TextBox 13">
            <a:extLst>
              <a:ext uri="{FF2B5EF4-FFF2-40B4-BE49-F238E27FC236}">
                <a16:creationId xmlns:a16="http://schemas.microsoft.com/office/drawing/2014/main" id="{69AE9104-3863-BE37-393F-24854390EA53}"/>
              </a:ext>
            </a:extLst>
          </p:cNvPr>
          <p:cNvSpPr txBox="1"/>
          <p:nvPr/>
        </p:nvSpPr>
        <p:spPr>
          <a:xfrm>
            <a:off x="757840" y="3941885"/>
            <a:ext cx="2440156" cy="1569660"/>
          </a:xfrm>
          <a:prstGeom prst="rect">
            <a:avLst/>
          </a:prstGeom>
          <a:noFill/>
          <a:ln w="31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GENERAL OBJECTIONS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process of limiting the court’s review to appendix 38</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FEB59D32-9887-E030-5CAB-3B480DFEEA8C}"/>
              </a:ext>
            </a:extLst>
          </p:cNvPr>
          <p:cNvCxnSpPr>
            <a:stCxn id="8" idx="3"/>
          </p:cNvCxnSpPr>
          <p:nvPr/>
        </p:nvCxnSpPr>
        <p:spPr>
          <a:xfrm>
            <a:off x="3276260" y="2565241"/>
            <a:ext cx="697816" cy="163445"/>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F949F3D-3104-C4FE-C629-9B50C70233F7}"/>
              </a:ext>
            </a:extLst>
          </p:cNvPr>
          <p:cNvCxnSpPr>
            <a:stCxn id="11" idx="3"/>
          </p:cNvCxnSpPr>
          <p:nvPr/>
        </p:nvCxnSpPr>
        <p:spPr>
          <a:xfrm>
            <a:off x="4708477" y="1488792"/>
            <a:ext cx="1169809" cy="557722"/>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9414F18-8962-8F65-DBA8-E604AAD2F5A6}"/>
              </a:ext>
            </a:extLst>
          </p:cNvPr>
          <p:cNvCxnSpPr>
            <a:stCxn id="9" idx="1"/>
          </p:cNvCxnSpPr>
          <p:nvPr/>
        </p:nvCxnSpPr>
        <p:spPr>
          <a:xfrm flipH="1">
            <a:off x="7634514" y="1247651"/>
            <a:ext cx="493486" cy="363435"/>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0F63B1-F4E0-274F-C4E5-5D6C9BBEC232}"/>
              </a:ext>
            </a:extLst>
          </p:cNvPr>
          <p:cNvCxnSpPr>
            <a:cxnSpLocks/>
          </p:cNvCxnSpPr>
          <p:nvPr/>
        </p:nvCxnSpPr>
        <p:spPr>
          <a:xfrm flipH="1" flipV="1">
            <a:off x="6797255" y="2857628"/>
            <a:ext cx="1809674" cy="39624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084BAD8-8848-7BF7-DF63-942B22D30108}"/>
              </a:ext>
            </a:extLst>
          </p:cNvPr>
          <p:cNvCxnSpPr>
            <a:stCxn id="14" idx="3"/>
          </p:cNvCxnSpPr>
          <p:nvPr/>
        </p:nvCxnSpPr>
        <p:spPr>
          <a:xfrm flipV="1">
            <a:off x="3197996" y="4093029"/>
            <a:ext cx="1185318" cy="633686"/>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061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FF3EC3-211D-D1C1-F0A7-085FE0D84C1A}"/>
              </a:ext>
            </a:extLst>
          </p:cNvPr>
          <p:cNvSpPr txBox="1"/>
          <p:nvPr/>
        </p:nvSpPr>
        <p:spPr>
          <a:xfrm>
            <a:off x="1258806" y="877542"/>
            <a:ext cx="10043885" cy="563231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This Preliminary Decree is a decree entered by the Water Court in accordance with § 85-2-231(2), MCA. As explained in Article VII.B.2 of the Flathead Compact</a:t>
            </a: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the Water Court’s review of the Compact is “limited to the contents of Appendix 38 [of the Compact] and may extend to other sections of the Compact only to the extent that they relate to the determination of water rights and their administration.”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Preliminary Decree sets forth the entire Flathead Compact and the specific provisions of the Flathead Compact that the Court will review in the proceeding. The Court’s review will be conducted pursuant to the standard previously identified for the review of Tribal-State water compacts, which treats a compact as “closely analogous to a consent decree.”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Chippewa Cree Tribe Water Compact,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2002 WL 34947007, *3, Case No. WC-2000-01 (June 12, 2002).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The Court’s review of a compact is to allow the Court “to reach a reasoned judgment that the agreement is not the product of fraud or overreaching by, or collusion between the negotiating parties . . . .” </a:t>
            </a:r>
            <a:r>
              <a:rPr kumimoji="0" lang="en-US" sz="1800" b="0" i="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Id. </a:t>
            </a: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(internal quotations omitted).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00FFFF"/>
                </a:highlight>
                <a:uLnTx/>
                <a:uFillTx/>
                <a:latin typeface="Calibri" panose="020F0502020204030204" pitchFamily="34" charset="0"/>
                <a:ea typeface="Calibri" panose="020F0502020204030204" pitchFamily="34" charset="0"/>
                <a:cs typeface="Calibri" panose="020F0502020204030204" pitchFamily="34" charset="0"/>
              </a:rPr>
              <a:t>“The purpose of this kind of judicial review is not to ensure that the settlement is fair or reasonable between the negotiating parties, but that it is fair and reasonable to those parties and the public interest who were not represented in the negotiation, but have interests that could be materially injured by operation of the compact.” </a:t>
            </a:r>
            <a:r>
              <a:rPr kumimoji="0" lang="en-US" sz="1800" b="0" i="1" u="none" strike="noStrike" kern="1200" cap="none" spc="0" normalizeH="0" baseline="0" noProof="0" dirty="0">
                <a:ln>
                  <a:noFill/>
                </a:ln>
                <a:solidFill>
                  <a:prstClr val="black"/>
                </a:solidFill>
                <a:effectLst/>
                <a:highlight>
                  <a:srgbClr val="00FFFF"/>
                </a:highlight>
                <a:uLnTx/>
                <a:uFillTx/>
                <a:latin typeface="Calibri" panose="020F0502020204030204" pitchFamily="34" charset="0"/>
                <a:ea typeface="Calibri" panose="020F0502020204030204" pitchFamily="34" charset="0"/>
                <a:cs typeface="Calibri" panose="020F0502020204030204" pitchFamily="34" charset="0"/>
              </a:rPr>
              <a:t>Id</a:t>
            </a:r>
            <a:r>
              <a:rPr kumimoji="0" lang="en-US" sz="1800" b="0" i="0" u="none" strike="noStrike" kern="1200" cap="none" spc="0" normalizeH="0" baseline="0" noProof="0" dirty="0">
                <a:ln>
                  <a:noFill/>
                </a:ln>
                <a:solidFill>
                  <a:prstClr val="black"/>
                </a:solidFill>
                <a:effectLst/>
                <a:highlight>
                  <a:srgbClr val="00FFFF"/>
                </a:highlight>
                <a:uLnTx/>
                <a:uFillTx/>
                <a:latin typeface="Calibri" panose="020F0502020204030204" pitchFamily="34" charset="0"/>
                <a:ea typeface="Calibri" panose="020F0502020204030204" pitchFamily="34" charset="0"/>
                <a:cs typeface="Calibri" panose="020F0502020204030204" pitchFamily="34" charset="0"/>
              </a:rPr>
              <a:t>. at *4 (emphasis omitted).</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06C9FB2-52A3-804C-C057-22D06ED2085F}"/>
              </a:ext>
            </a:extLst>
          </p:cNvPr>
          <p:cNvSpPr txBox="1"/>
          <p:nvPr/>
        </p:nvSpPr>
        <p:spPr>
          <a:xfrm>
            <a:off x="2663125" y="348147"/>
            <a:ext cx="6865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WHAT YOU NEED TO PROVE IN THE WATER COURT</a:t>
            </a:r>
          </a:p>
        </p:txBody>
      </p:sp>
    </p:spTree>
    <p:extLst>
      <p:ext uri="{BB962C8B-B14F-4D97-AF65-F5344CB8AC3E}">
        <p14:creationId xmlns:p14="http://schemas.microsoft.com/office/powerpoint/2010/main" val="3034428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33C7F-F91C-9CB3-9849-92365BF062F0}"/>
              </a:ext>
            </a:extLst>
          </p:cNvPr>
          <p:cNvSpPr>
            <a:spLocks noGrp="1"/>
          </p:cNvSpPr>
          <p:nvPr>
            <p:ph type="title"/>
          </p:nvPr>
        </p:nvSpPr>
        <p:spPr/>
        <p:txBody>
          <a:bodyPr/>
          <a:lstStyle/>
          <a:p>
            <a:pPr algn="ctr"/>
            <a:r>
              <a:rPr lang="en-US" b="1" dirty="0"/>
              <a:t>OUTLINE OF MONTANA WATER RIGHTS  ACCORDING TO DATE</a:t>
            </a:r>
          </a:p>
        </p:txBody>
      </p:sp>
      <p:sp>
        <p:nvSpPr>
          <p:cNvPr id="5" name="Content Placeholder 4">
            <a:extLst>
              <a:ext uri="{FF2B5EF4-FFF2-40B4-BE49-F238E27FC236}">
                <a16:creationId xmlns:a16="http://schemas.microsoft.com/office/drawing/2014/main" id="{1B20A476-114A-0B8F-ED72-52C0D212D25E}"/>
              </a:ext>
            </a:extLst>
          </p:cNvPr>
          <p:cNvSpPr>
            <a:spLocks noGrp="1"/>
          </p:cNvSpPr>
          <p:nvPr>
            <p:ph idx="1"/>
          </p:nvPr>
        </p:nvSpPr>
        <p:spPr>
          <a:xfrm>
            <a:off x="838200" y="1690688"/>
            <a:ext cx="10515600" cy="4486275"/>
          </a:xfrm>
        </p:spPr>
        <p:txBody>
          <a:bodyPr>
            <a:normAutofit lnSpcReduction="10000"/>
          </a:bodyPr>
          <a:lstStyle/>
          <a:p>
            <a:r>
              <a:rPr lang="en-US" u="sng" dirty="0"/>
              <a:t>Pre-1973</a:t>
            </a:r>
            <a:r>
              <a:rPr lang="en-US" dirty="0"/>
              <a:t>.  These are to be affirmed in the MT Water Court per the MT Constitution</a:t>
            </a:r>
          </a:p>
          <a:p>
            <a:r>
              <a:rPr lang="en-US" u="sng" dirty="0"/>
              <a:t>Post 1973</a:t>
            </a:r>
            <a:r>
              <a:rPr lang="en-US" dirty="0"/>
              <a:t>. Considered a new appropriation. Must have been filed to DNRC by 1986</a:t>
            </a:r>
          </a:p>
          <a:p>
            <a:r>
              <a:rPr lang="en-US" u="sng" dirty="0"/>
              <a:t>Post 1996</a:t>
            </a:r>
            <a:r>
              <a:rPr lang="en-US" dirty="0"/>
              <a:t>.  known as “Post-</a:t>
            </a:r>
            <a:r>
              <a:rPr lang="en-US" dirty="0" err="1"/>
              <a:t>Ciotti</a:t>
            </a:r>
            <a:r>
              <a:rPr lang="en-US" dirty="0"/>
              <a:t>”-decision water rights filed with DNRC—</a:t>
            </a:r>
          </a:p>
          <a:p>
            <a:pPr lvl="1"/>
            <a:r>
              <a:rPr lang="en-US" dirty="0"/>
              <a:t>These “went into the drawer” in Kalispell and have been transferred to Helena DNRC.</a:t>
            </a:r>
          </a:p>
          <a:p>
            <a:pPr lvl="1"/>
            <a:r>
              <a:rPr lang="en-US" dirty="0"/>
              <a:t>IMPORTANT: For Post-</a:t>
            </a:r>
            <a:r>
              <a:rPr lang="en-US" dirty="0" err="1"/>
              <a:t>Ciotti</a:t>
            </a:r>
            <a:r>
              <a:rPr lang="en-US" dirty="0"/>
              <a:t> people, your water rights are not ‘visible’ to the Water Court. MEET US AFTER THE MEETING FOR OBJECTION INFO!</a:t>
            </a:r>
          </a:p>
          <a:p>
            <a:r>
              <a:rPr lang="en-US" u="sng" dirty="0"/>
              <a:t>Ground Water Wells Post-1996</a:t>
            </a:r>
            <a:r>
              <a:rPr lang="en-US" dirty="0"/>
              <a:t>:  Did your driller submit records?</a:t>
            </a:r>
          </a:p>
          <a:p>
            <a:pPr lvl="1"/>
            <a:endParaRPr lang="en-US" dirty="0"/>
          </a:p>
          <a:p>
            <a:pPr lvl="1"/>
            <a:endParaRPr lang="en-US" dirty="0"/>
          </a:p>
        </p:txBody>
      </p:sp>
    </p:spTree>
    <p:extLst>
      <p:ext uri="{BB962C8B-B14F-4D97-AF65-F5344CB8AC3E}">
        <p14:creationId xmlns:p14="http://schemas.microsoft.com/office/powerpoint/2010/main" val="50152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72782C-A503-5FCF-33F0-5CD6FD4B4CE9}"/>
              </a:ext>
            </a:extLst>
          </p:cNvPr>
          <p:cNvPicPr>
            <a:picLocks noChangeAspect="1"/>
          </p:cNvPicPr>
          <p:nvPr/>
        </p:nvPicPr>
        <p:blipFill>
          <a:blip r:embed="rId2"/>
          <a:stretch>
            <a:fillRect/>
          </a:stretch>
        </p:blipFill>
        <p:spPr>
          <a:xfrm>
            <a:off x="2867378" y="0"/>
            <a:ext cx="6073422" cy="6858000"/>
          </a:xfrm>
          <a:prstGeom prst="rect">
            <a:avLst/>
          </a:prstGeom>
        </p:spPr>
      </p:pic>
    </p:spTree>
    <p:extLst>
      <p:ext uri="{BB962C8B-B14F-4D97-AF65-F5344CB8AC3E}">
        <p14:creationId xmlns:p14="http://schemas.microsoft.com/office/powerpoint/2010/main" val="4228316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562E01-F021-C781-DE16-BC768B64CF43}"/>
              </a:ext>
            </a:extLst>
          </p:cNvPr>
          <p:cNvPicPr>
            <a:picLocks noChangeAspect="1"/>
          </p:cNvPicPr>
          <p:nvPr/>
        </p:nvPicPr>
        <p:blipFill>
          <a:blip r:embed="rId2"/>
          <a:stretch>
            <a:fillRect/>
          </a:stretch>
        </p:blipFill>
        <p:spPr>
          <a:xfrm>
            <a:off x="3606452" y="0"/>
            <a:ext cx="4979096" cy="6858000"/>
          </a:xfrm>
          <a:prstGeom prst="rect">
            <a:avLst/>
          </a:prstGeom>
        </p:spPr>
      </p:pic>
    </p:spTree>
    <p:extLst>
      <p:ext uri="{BB962C8B-B14F-4D97-AF65-F5344CB8AC3E}">
        <p14:creationId xmlns:p14="http://schemas.microsoft.com/office/powerpoint/2010/main" val="2064027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B0E2-EBB0-06AB-20BF-0EF7E2B7FA3E}"/>
              </a:ext>
            </a:extLst>
          </p:cNvPr>
          <p:cNvSpPr>
            <a:spLocks noGrp="1"/>
          </p:cNvSpPr>
          <p:nvPr>
            <p:ph type="title"/>
          </p:nvPr>
        </p:nvSpPr>
        <p:spPr/>
        <p:txBody>
          <a:bodyPr/>
          <a:lstStyle/>
          <a:p>
            <a:r>
              <a:rPr lang="en-US" dirty="0"/>
              <a:t>Information you must gather and file with your water right objection(s)</a:t>
            </a:r>
          </a:p>
        </p:txBody>
      </p:sp>
      <p:sp>
        <p:nvSpPr>
          <p:cNvPr id="3" name="Content Placeholder 2">
            <a:extLst>
              <a:ext uri="{FF2B5EF4-FFF2-40B4-BE49-F238E27FC236}">
                <a16:creationId xmlns:a16="http://schemas.microsoft.com/office/drawing/2014/main" id="{E6927745-649E-FFEE-BE8F-E3B3035A12C6}"/>
              </a:ext>
            </a:extLst>
          </p:cNvPr>
          <p:cNvSpPr>
            <a:spLocks noGrp="1"/>
          </p:cNvSpPr>
          <p:nvPr>
            <p:ph sz="quarter" idx="13"/>
          </p:nvPr>
        </p:nvSpPr>
        <p:spPr>
          <a:xfrm>
            <a:off x="1004085" y="2015935"/>
            <a:ext cx="10363826" cy="4157886"/>
          </a:xfrm>
        </p:spPr>
        <p:txBody>
          <a:bodyPr>
            <a:normAutofit lnSpcReduction="10000"/>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Legal description(s) of your property – property tax bill, deed</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List of and copies of your Water Right Claims/Abstracts – call the DNRC</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Description of your objection and how you are individually affected</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Property maps – ask county offices for cadastral maps, GIS and cadastral maps available online</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Acreage/crop production reports if applicable</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Pictures – particularly of water sources, diversions, ponds etc.</a:t>
            </a:r>
          </a:p>
          <a:p>
            <a:pPr marL="0" indent="0">
              <a:buNone/>
            </a:pPr>
            <a:endParaRPr lang="en-US" dirty="0"/>
          </a:p>
        </p:txBody>
      </p:sp>
    </p:spTree>
    <p:extLst>
      <p:ext uri="{BB962C8B-B14F-4D97-AF65-F5344CB8AC3E}">
        <p14:creationId xmlns:p14="http://schemas.microsoft.com/office/powerpoint/2010/main" val="382321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0"/>
                                        <p:tgtEl>
                                          <p:spTgt spid="3">
                                            <p:txEl>
                                              <p:pRg st="0" end="0"/>
                                            </p:txEl>
                                          </p:spTgt>
                                        </p:tgtEl>
                                      </p:cBhvr>
                                    </p:animEffect>
                                    <p:anim calcmode="lin" valueType="num">
                                      <p:cBhvr>
                                        <p:cTn id="8"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0"/>
                                        <p:tgtEl>
                                          <p:spTgt spid="3">
                                            <p:txEl>
                                              <p:pRg st="1" end="1"/>
                                            </p:txEl>
                                          </p:spTgt>
                                        </p:tgtEl>
                                      </p:cBhvr>
                                    </p:animEffect>
                                    <p:anim calcmode="lin" valueType="num">
                                      <p:cBhvr>
                                        <p:cTn id="15"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0"/>
                                        <p:tgtEl>
                                          <p:spTgt spid="3">
                                            <p:txEl>
                                              <p:pRg st="2" end="2"/>
                                            </p:txEl>
                                          </p:spTgt>
                                        </p:tgtEl>
                                      </p:cBhvr>
                                    </p:animEffect>
                                    <p:anim calcmode="lin" valueType="num">
                                      <p:cBhvr>
                                        <p:cTn id="22"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0"/>
                                        <p:tgtEl>
                                          <p:spTgt spid="3">
                                            <p:txEl>
                                              <p:pRg st="3" end="3"/>
                                            </p:txEl>
                                          </p:spTgt>
                                        </p:tgtEl>
                                      </p:cBhvr>
                                    </p:animEffect>
                                    <p:anim calcmode="lin" valueType="num">
                                      <p:cBhvr>
                                        <p:cTn id="29"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0"/>
                                        <p:tgtEl>
                                          <p:spTgt spid="3">
                                            <p:txEl>
                                              <p:pRg st="4" end="4"/>
                                            </p:txEl>
                                          </p:spTgt>
                                        </p:tgtEl>
                                      </p:cBhvr>
                                    </p:animEffect>
                                    <p:anim calcmode="lin" valueType="num">
                                      <p:cBhvr>
                                        <p:cTn id="36"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0"/>
                                        <p:tgtEl>
                                          <p:spTgt spid="3">
                                            <p:txEl>
                                              <p:pRg st="5" end="5"/>
                                            </p:txEl>
                                          </p:spTgt>
                                        </p:tgtEl>
                                      </p:cBhvr>
                                    </p:animEffect>
                                    <p:anim calcmode="lin" valueType="num">
                                      <p:cBhvr>
                                        <p:cTn id="43" dur="5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p&#10;&#10;Description automatically generated">
            <a:extLst>
              <a:ext uri="{FF2B5EF4-FFF2-40B4-BE49-F238E27FC236}">
                <a16:creationId xmlns:a16="http://schemas.microsoft.com/office/drawing/2014/main" id="{92AF8220-A503-7022-8407-71D563DC7918}"/>
              </a:ext>
            </a:extLst>
          </p:cNvPr>
          <p:cNvPicPr>
            <a:picLocks noChangeAspect="1"/>
          </p:cNvPicPr>
          <p:nvPr/>
        </p:nvPicPr>
        <p:blipFill rotWithShape="1">
          <a:blip r:embed="rId3"/>
          <a:srcRect t="2536" b="25810"/>
          <a:stretch/>
        </p:blipFill>
        <p:spPr>
          <a:xfrm>
            <a:off x="-197581" y="10"/>
            <a:ext cx="12389581" cy="6857990"/>
          </a:xfrm>
          <a:prstGeom prst="rect">
            <a:avLst/>
          </a:prstGeom>
        </p:spPr>
      </p:pic>
      <p:pic>
        <p:nvPicPr>
          <p:cNvPr id="14" name="Picture 13">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Tree>
    <p:extLst>
      <p:ext uri="{BB962C8B-B14F-4D97-AF65-F5344CB8AC3E}">
        <p14:creationId xmlns:p14="http://schemas.microsoft.com/office/powerpoint/2010/main" val="2957778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241402-A05B-6504-FA5E-D9D1464B7DFC}"/>
              </a:ext>
            </a:extLst>
          </p:cNvPr>
          <p:cNvSpPr txBox="1"/>
          <p:nvPr/>
        </p:nvSpPr>
        <p:spPr>
          <a:xfrm>
            <a:off x="2107096" y="1288078"/>
            <a:ext cx="8256104" cy="3354765"/>
          </a:xfrm>
          <a:prstGeom prst="rect">
            <a:avLst/>
          </a:prstGeom>
          <a:noFill/>
        </p:spPr>
        <p:txBody>
          <a:bodyPr wrap="square">
            <a:spAutoFit/>
          </a:bodyPr>
          <a:lstStyle/>
          <a:p>
            <a:pPr algn="l"/>
            <a:endParaRPr lang="en-US" sz="2000" b="0" i="0" u="none" strike="noStrike" baseline="0" dirty="0">
              <a:solidFill>
                <a:srgbClr val="000000"/>
              </a:solidFill>
              <a:latin typeface="Times New Roman" panose="02020603050405020304" pitchFamily="18" charset="0"/>
            </a:endParaRPr>
          </a:p>
          <a:p>
            <a:r>
              <a:rPr lang="en-US" sz="3200" b="0" i="0" u="none" strike="noStrike" baseline="0" dirty="0">
                <a:solidFill>
                  <a:srgbClr val="000000"/>
                </a:solidFill>
                <a:latin typeface="Times New Roman" panose="02020603050405020304" pitchFamily="18" charset="0"/>
              </a:rPr>
              <a:t>The Court will review the objections. If the objecting party has shown good cause for the objection, the Water Court shall hold a hearing on any objection that cannot be informally resolved.</a:t>
            </a:r>
          </a:p>
          <a:p>
            <a:r>
              <a:rPr lang="en-US" sz="3200" b="0" i="0" u="none" strike="noStrike" baseline="0" dirty="0">
                <a:solidFill>
                  <a:srgbClr val="000000"/>
                </a:solidFill>
                <a:latin typeface="Times New Roman" panose="02020603050405020304" pitchFamily="18" charset="0"/>
              </a:rPr>
              <a:t>MCA § 85-2-233. </a:t>
            </a:r>
          </a:p>
        </p:txBody>
      </p:sp>
    </p:spTree>
    <p:extLst>
      <p:ext uri="{BB962C8B-B14F-4D97-AF65-F5344CB8AC3E}">
        <p14:creationId xmlns:p14="http://schemas.microsoft.com/office/powerpoint/2010/main" val="1613723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E7884D-D5D1-64A9-7C55-AD2C7BEE5764}"/>
              </a:ext>
            </a:extLst>
          </p:cNvPr>
          <p:cNvSpPr txBox="1"/>
          <p:nvPr/>
        </p:nvSpPr>
        <p:spPr>
          <a:xfrm>
            <a:off x="1835426" y="1277998"/>
            <a:ext cx="8521148" cy="3847207"/>
          </a:xfrm>
          <a:prstGeom prst="rect">
            <a:avLst/>
          </a:prstGeom>
          <a:noFill/>
        </p:spPr>
        <p:txBody>
          <a:bodyPr wrap="square">
            <a:spAutoFit/>
          </a:bodyPr>
          <a:lstStyle/>
          <a:p>
            <a:pPr algn="l"/>
            <a:endParaRPr lang="en-US" sz="2000" b="0" i="0" u="none" strike="noStrike" baseline="0" dirty="0">
              <a:solidFill>
                <a:srgbClr val="000000"/>
              </a:solidFill>
              <a:latin typeface="Times New Roman" panose="02020603050405020304" pitchFamily="18" charset="0"/>
            </a:endParaRPr>
          </a:p>
          <a:p>
            <a:r>
              <a:rPr lang="en-US" sz="3200" b="0" i="0" u="none" strike="noStrike" baseline="0" dirty="0">
                <a:solidFill>
                  <a:srgbClr val="000000"/>
                </a:solidFill>
                <a:latin typeface="Times New Roman" panose="02020603050405020304" pitchFamily="18" charset="0"/>
              </a:rPr>
              <a:t>After resolving all objections and finally resolving all issue remarks, the Water Judge issues a final decree. Because the Water Judge adjusts existing rights during the adjudication process, the elements of a final decreed water right may differ from the original claim.</a:t>
            </a:r>
          </a:p>
          <a:p>
            <a:r>
              <a:rPr lang="en-US" sz="3200" b="0" i="0" u="none" strike="noStrike" baseline="0" dirty="0">
                <a:solidFill>
                  <a:srgbClr val="000000"/>
                </a:solidFill>
                <a:latin typeface="Times New Roman" panose="02020603050405020304" pitchFamily="18" charset="0"/>
              </a:rPr>
              <a:t> MCA § 85-2-234. </a:t>
            </a:r>
          </a:p>
        </p:txBody>
      </p:sp>
    </p:spTree>
    <p:extLst>
      <p:ext uri="{BB962C8B-B14F-4D97-AF65-F5344CB8AC3E}">
        <p14:creationId xmlns:p14="http://schemas.microsoft.com/office/powerpoint/2010/main" val="1019555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DD8CBA-E645-0791-3258-9C8D1A7F3E36}"/>
              </a:ext>
            </a:extLst>
          </p:cNvPr>
          <p:cNvSpPr txBox="1"/>
          <p:nvPr/>
        </p:nvSpPr>
        <p:spPr>
          <a:xfrm>
            <a:off x="1151467" y="1172837"/>
            <a:ext cx="9601200" cy="4344587"/>
          </a:xfrm>
          <a:prstGeom prst="rect">
            <a:avLst/>
          </a:prstGeom>
          <a:noFill/>
        </p:spPr>
        <p:txBody>
          <a:bodyPr wrap="square">
            <a:spAutoFit/>
          </a:bodyPr>
          <a:lstStyle/>
          <a:p>
            <a:pPr marL="0" marR="0" algn="ctr">
              <a:lnSpc>
                <a:spcPct val="106000"/>
              </a:lnSpc>
              <a:spcBef>
                <a:spcPts val="0"/>
              </a:spcBef>
              <a:spcAft>
                <a:spcPts val="800"/>
              </a:spcAft>
            </a:pPr>
            <a:r>
              <a:rPr lang="en-US" sz="3600" b="1" dirty="0">
                <a:effectLst/>
                <a:latin typeface="Calibri" panose="020F0502020204030204" pitchFamily="34" charset="0"/>
                <a:ea typeface="Calibri" panose="020F0502020204030204" pitchFamily="34" charset="0"/>
                <a:cs typeface="Times New Roman" panose="02020603050405020304" pitchFamily="18" charset="0"/>
              </a:rPr>
              <a:t>OBJECTION TIPS</a:t>
            </a:r>
          </a:p>
          <a:p>
            <a:pPr marL="0" marR="0" algn="ctr">
              <a:lnSpc>
                <a:spcPct val="106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514350" marR="0" indent="-514350">
              <a:lnSpc>
                <a:spcPct val="106000"/>
              </a:lnSpc>
              <a:spcBef>
                <a:spcPts val="0"/>
              </a:spcBef>
              <a:spcAft>
                <a:spcPts val="800"/>
              </a:spcAft>
              <a:buFont typeface="+mj-lt"/>
              <a:buAutoNum type="arabicPeriod"/>
            </a:pPr>
            <a:r>
              <a:rPr lang="en-US" sz="2000" b="1" dirty="0">
                <a:effectLst/>
                <a:latin typeface="Calibri" panose="020F0502020204030204" pitchFamily="34" charset="0"/>
                <a:ea typeface="Calibri" panose="020F0502020204030204" pitchFamily="34" charset="0"/>
                <a:cs typeface="Times New Roman" panose="02020603050405020304" pitchFamily="18" charset="0"/>
              </a:rPr>
              <a:t>Begin at the beginning.  This is your history, what you have, what you do with it and what effect the Tribal Water Rights and the Administration of those rights will have on you.</a:t>
            </a:r>
          </a:p>
          <a:p>
            <a:pPr marL="514350" marR="0" indent="-514350">
              <a:lnSpc>
                <a:spcPct val="106000"/>
              </a:lnSpc>
              <a:spcBef>
                <a:spcPts val="0"/>
              </a:spcBef>
              <a:spcAft>
                <a:spcPts val="800"/>
              </a:spcAft>
              <a:buFont typeface="+mj-lt"/>
              <a:buAutoNum type="arabicPeriod"/>
            </a:pPr>
            <a:r>
              <a:rPr lang="en-US" sz="2000" b="1" dirty="0">
                <a:latin typeface="Calibri" panose="020F0502020204030204" pitchFamily="34" charset="0"/>
                <a:ea typeface="Calibri" panose="020F0502020204030204" pitchFamily="34" charset="0"/>
                <a:cs typeface="Times New Roman" panose="02020603050405020304" pitchFamily="18" charset="0"/>
              </a:rPr>
              <a:t>Be advised that the Montana Water Court can only consider objections relating to “the parts of the compact that determine the Tribes’ Water Rights and their Administration”.  (Pg. 1 Preliminary Decree)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6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6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06375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37C56-E1BA-21DF-1FA9-AF4A79E2BEDC}"/>
              </a:ext>
            </a:extLst>
          </p:cNvPr>
          <p:cNvSpPr>
            <a:spLocks noGrp="1"/>
          </p:cNvSpPr>
          <p:nvPr>
            <p:ph type="title"/>
          </p:nvPr>
        </p:nvSpPr>
        <p:spPr>
          <a:xfrm>
            <a:off x="913149" y="217358"/>
            <a:ext cx="10364451" cy="802320"/>
          </a:xfrm>
        </p:spPr>
        <p:txBody>
          <a:bodyPr/>
          <a:lstStyle/>
          <a:p>
            <a:r>
              <a:rPr lang="en-US" b="1" dirty="0">
                <a:latin typeface="Calibri" panose="020F0502020204030204" pitchFamily="34" charset="0"/>
                <a:cs typeface="Calibri" panose="020F0502020204030204" pitchFamily="34" charset="0"/>
              </a:rPr>
              <a:t>A TOOLBOX FOR OBJECTIONS</a:t>
            </a:r>
          </a:p>
        </p:txBody>
      </p:sp>
      <p:sp>
        <p:nvSpPr>
          <p:cNvPr id="3" name="Content Placeholder 2">
            <a:extLst>
              <a:ext uri="{FF2B5EF4-FFF2-40B4-BE49-F238E27FC236}">
                <a16:creationId xmlns:a16="http://schemas.microsoft.com/office/drawing/2014/main" id="{460784FD-37A2-5852-E0C0-C0D55FC27EE3}"/>
              </a:ext>
            </a:extLst>
          </p:cNvPr>
          <p:cNvSpPr>
            <a:spLocks noGrp="1"/>
          </p:cNvSpPr>
          <p:nvPr>
            <p:ph sz="quarter" idx="13"/>
          </p:nvPr>
        </p:nvSpPr>
        <p:spPr>
          <a:xfrm>
            <a:off x="913774" y="1118152"/>
            <a:ext cx="10363826" cy="5219804"/>
          </a:xfrm>
        </p:spPr>
        <p:txBody>
          <a:bodyPr>
            <a:normAutofit fontScale="85000" lnSpcReduction="10000"/>
          </a:bodyPr>
          <a:lstStyle/>
          <a:p>
            <a:pPr marL="0" indent="0">
              <a:buNone/>
            </a:pPr>
            <a:r>
              <a:rPr lang="en-US" sz="2400" b="1" dirty="0"/>
              <a:t>3.  I</a:t>
            </a:r>
            <a:r>
              <a:rPr lang="en-US" sz="2400" b="1" cap="none" dirty="0">
                <a:latin typeface="Calibri" panose="020F0502020204030204" pitchFamily="34" charset="0"/>
              </a:rPr>
              <a:t>ssues for objection can include:</a:t>
            </a:r>
          </a:p>
          <a:p>
            <a:pPr marL="800100" lvl="1" indent="-342900">
              <a:buFont typeface="+mj-lt"/>
              <a:buAutoNum type="alphaLcPeriod"/>
            </a:pPr>
            <a:r>
              <a:rPr lang="en-US" sz="2400" b="1" cap="none" dirty="0">
                <a:latin typeface="Calibri" panose="020F0502020204030204" pitchFamily="34" charset="0"/>
              </a:rPr>
              <a:t>Volume --Acre feet, gallons, cubic feet</a:t>
            </a:r>
          </a:p>
          <a:p>
            <a:pPr marL="800100" lvl="1" indent="-342900">
              <a:buFont typeface="+mj-lt"/>
              <a:buAutoNum type="alphaLcPeriod"/>
            </a:pPr>
            <a:r>
              <a:rPr lang="en-US" sz="2400" b="1" cap="none" dirty="0">
                <a:latin typeface="Calibri" panose="020F0502020204030204" pitchFamily="34" charset="0"/>
              </a:rPr>
              <a:t>Flow rate – Gallons per minute (GPM), Cubic Feet per second (CFS), Miner’s inch (MI)</a:t>
            </a:r>
          </a:p>
          <a:p>
            <a:pPr marL="800100" lvl="1" indent="-342900">
              <a:buFont typeface="+mj-lt"/>
              <a:buAutoNum type="alphaLcPeriod"/>
            </a:pPr>
            <a:r>
              <a:rPr lang="en-US" sz="2400" b="1" cap="none" dirty="0">
                <a:latin typeface="Calibri" panose="020F0502020204030204" pitchFamily="34" charset="0"/>
              </a:rPr>
              <a:t>Priority Date – When was the water appropriated and used, or this may be operation of law with water set aside by law with water set aside by Act of Congress, Treaty, State Legislative Act or Court Decision.  It is usually a date such as July 10, 2008.  It is not the date a well was drilled but the day it was put to use.</a:t>
            </a:r>
          </a:p>
          <a:p>
            <a:pPr marL="800100" lvl="1" indent="-342900">
              <a:buFont typeface="+mj-lt"/>
              <a:buAutoNum type="alphaLcPeriod"/>
            </a:pPr>
            <a:r>
              <a:rPr lang="en-US" sz="2400" b="1" cap="none" dirty="0">
                <a:latin typeface="Calibri" panose="020F0502020204030204" pitchFamily="34" charset="0"/>
              </a:rPr>
              <a:t>Place of Use – Where is the water used: a section, township and range, a lot on block one to City of Polson, or a Tract of Certificate of Survey.  This is usually called POU.</a:t>
            </a:r>
          </a:p>
          <a:p>
            <a:pPr marL="800100" lvl="1" indent="-342900">
              <a:buFont typeface="+mj-lt"/>
              <a:buAutoNum type="alphaLcPeriod"/>
            </a:pPr>
            <a:r>
              <a:rPr lang="en-US" sz="2400" b="1" cap="none" dirty="0">
                <a:latin typeface="Calibri" panose="020F0502020204030204" pitchFamily="34" charset="0"/>
              </a:rPr>
              <a:t>Point of Diversion – Location of a well, location of a headgate, location of a dam, vicinity in a larger parcel of land where  horses drink. This is generally called POD.</a:t>
            </a:r>
          </a:p>
          <a:p>
            <a:pPr marL="800100" lvl="1" indent="-342900">
              <a:buFont typeface="+mj-lt"/>
              <a:buAutoNum type="alphaLcPeriod"/>
            </a:pPr>
            <a:r>
              <a:rPr lang="en-US" sz="2400" b="1" cap="none" dirty="0">
                <a:latin typeface="Calibri" panose="020F0502020204030204" pitchFamily="34" charset="0"/>
              </a:rPr>
              <a:t>Ownership of claim – Who owns the water that is being diverted.  This may be an individual, a State, the USA, a Tribe, or otherwise. There may be multiple owners.</a:t>
            </a:r>
            <a:endParaRPr lang="en-US" sz="2400" b="1" dirty="0"/>
          </a:p>
        </p:txBody>
      </p:sp>
    </p:spTree>
    <p:extLst>
      <p:ext uri="{BB962C8B-B14F-4D97-AF65-F5344CB8AC3E}">
        <p14:creationId xmlns:p14="http://schemas.microsoft.com/office/powerpoint/2010/main" val="3908157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5A398-4977-6292-93D0-4A8ECE8BBA2D}"/>
              </a:ext>
            </a:extLst>
          </p:cNvPr>
          <p:cNvSpPr>
            <a:spLocks noGrp="1"/>
          </p:cNvSpPr>
          <p:nvPr>
            <p:ph type="title"/>
          </p:nvPr>
        </p:nvSpPr>
        <p:spPr>
          <a:xfrm>
            <a:off x="912524" y="178251"/>
            <a:ext cx="10364451" cy="690994"/>
          </a:xfrm>
        </p:spPr>
        <p:txBody>
          <a:bodyPr/>
          <a:lstStyle/>
          <a:p>
            <a:r>
              <a:rPr lang="en-US" b="1" dirty="0">
                <a:latin typeface="Calibri" panose="020F0502020204030204" pitchFamily="34" charset="0"/>
                <a:cs typeface="Calibri" panose="020F0502020204030204" pitchFamily="34" charset="0"/>
              </a:rPr>
              <a:t>A toolbox for objections</a:t>
            </a:r>
          </a:p>
        </p:txBody>
      </p:sp>
      <p:sp>
        <p:nvSpPr>
          <p:cNvPr id="3" name="Content Placeholder 2">
            <a:extLst>
              <a:ext uri="{FF2B5EF4-FFF2-40B4-BE49-F238E27FC236}">
                <a16:creationId xmlns:a16="http://schemas.microsoft.com/office/drawing/2014/main" id="{6FED5F40-65AE-9C4F-CB95-3E92504950C5}"/>
              </a:ext>
            </a:extLst>
          </p:cNvPr>
          <p:cNvSpPr>
            <a:spLocks noGrp="1"/>
          </p:cNvSpPr>
          <p:nvPr>
            <p:ph sz="quarter" idx="13"/>
          </p:nvPr>
        </p:nvSpPr>
        <p:spPr>
          <a:xfrm>
            <a:off x="912524" y="869244"/>
            <a:ext cx="10363826" cy="5373511"/>
          </a:xfrm>
        </p:spPr>
        <p:txBody>
          <a:bodyPr>
            <a:normAutofit fontScale="85000" lnSpcReduction="20000"/>
          </a:bodyPr>
          <a:lstStyle/>
          <a:p>
            <a:pPr marL="457200" indent="-457200">
              <a:buAutoNum type="arabicPeriod" startAt="4"/>
            </a:pPr>
            <a:r>
              <a:rPr lang="en-US" sz="2600" b="1" cap="none" dirty="0">
                <a:latin typeface="Calibri" panose="020F0502020204030204" pitchFamily="34" charset="0"/>
                <a:cs typeface="Calibri" panose="020F0502020204030204" pitchFamily="34" charset="0"/>
              </a:rPr>
              <a:t>The items above may be tied to the history of the land, the history of the use of the land, the history of how the parcel of land was created and the history of the ownership of the property.</a:t>
            </a:r>
          </a:p>
          <a:p>
            <a:pPr marL="457200" indent="-457200">
              <a:buAutoNum type="arabicPeriod" startAt="4"/>
            </a:pPr>
            <a:r>
              <a:rPr lang="en-US" sz="2600" b="1" cap="none" dirty="0">
                <a:latin typeface="Calibri" panose="020F0502020204030204" pitchFamily="34" charset="0"/>
                <a:cs typeface="Calibri" panose="020F0502020204030204" pitchFamily="34" charset="0"/>
              </a:rPr>
              <a:t>The history also applies to the history of the use of the water: when, where, why, how, and what for.  Uses could include:</a:t>
            </a:r>
          </a:p>
          <a:p>
            <a:pPr marL="0" indent="0">
              <a:buNone/>
            </a:pPr>
            <a:r>
              <a:rPr lang="en-US" sz="2600" b="1" cap="none" dirty="0">
                <a:latin typeface="Calibri" panose="020F0502020204030204" pitchFamily="34" charset="0"/>
                <a:cs typeface="Calibri" panose="020F0502020204030204" pitchFamily="34" charset="0"/>
              </a:rPr>
              <a:t>        a.    Domestic</a:t>
            </a:r>
          </a:p>
          <a:p>
            <a:pPr marL="457200" lvl="1" indent="0">
              <a:buNone/>
            </a:pPr>
            <a:r>
              <a:rPr lang="en-US" sz="2600" b="1" cap="none" dirty="0">
                <a:latin typeface="Calibri" panose="020F0502020204030204" pitchFamily="34" charset="0"/>
                <a:cs typeface="Calibri" panose="020F0502020204030204" pitchFamily="34" charset="0"/>
              </a:rPr>
              <a:t>b.    Lawn and garden (generally smaller scale)</a:t>
            </a:r>
          </a:p>
          <a:p>
            <a:pPr marL="457200" lvl="1" indent="0">
              <a:buNone/>
            </a:pPr>
            <a:r>
              <a:rPr lang="en-US" sz="2600" b="1" cap="none" dirty="0">
                <a:latin typeface="Calibri" panose="020F0502020204030204" pitchFamily="34" charset="0"/>
                <a:cs typeface="Calibri" panose="020F0502020204030204" pitchFamily="34" charset="0"/>
              </a:rPr>
              <a:t>c.     Irrigation</a:t>
            </a:r>
          </a:p>
          <a:p>
            <a:pPr marL="914400" lvl="1" indent="-457200">
              <a:buFont typeface="+mj-lt"/>
              <a:buAutoNum type="alphaLcPeriod" startAt="4"/>
            </a:pPr>
            <a:r>
              <a:rPr lang="en-US" sz="2600" b="1" cap="none" dirty="0">
                <a:latin typeface="Calibri" panose="020F0502020204030204" pitchFamily="34" charset="0"/>
                <a:cs typeface="Calibri" panose="020F0502020204030204" pitchFamily="34" charset="0"/>
              </a:rPr>
              <a:t>Livestock</a:t>
            </a:r>
          </a:p>
          <a:p>
            <a:pPr marL="914400" lvl="1" indent="-457200">
              <a:buFont typeface="+mj-lt"/>
              <a:buAutoNum type="alphaLcPeriod" startAt="4"/>
            </a:pPr>
            <a:r>
              <a:rPr lang="en-US" sz="2600" b="1" cap="none" dirty="0">
                <a:latin typeface="Calibri" panose="020F0502020204030204" pitchFamily="34" charset="0"/>
                <a:cs typeface="Calibri" panose="020F0502020204030204" pitchFamily="34" charset="0"/>
              </a:rPr>
              <a:t>Recreation</a:t>
            </a:r>
          </a:p>
          <a:p>
            <a:pPr marL="914400" lvl="1" indent="-457200">
              <a:buFont typeface="+mj-lt"/>
              <a:buAutoNum type="alphaLcPeriod" startAt="4"/>
            </a:pPr>
            <a:r>
              <a:rPr lang="en-US" sz="2600" b="1" cap="none" dirty="0">
                <a:latin typeface="Calibri" panose="020F0502020204030204" pitchFamily="34" charset="0"/>
                <a:cs typeface="Calibri" panose="020F0502020204030204" pitchFamily="34" charset="0"/>
              </a:rPr>
              <a:t>Power generation:  water wheel, electricity, baffle movement</a:t>
            </a:r>
          </a:p>
          <a:p>
            <a:pPr marL="914400" lvl="1" indent="-457200">
              <a:buFont typeface="+mj-lt"/>
              <a:buAutoNum type="alphaLcPeriod" startAt="4"/>
            </a:pPr>
            <a:r>
              <a:rPr lang="en-US" sz="2600" b="1" cap="none" dirty="0">
                <a:latin typeface="Calibri" panose="020F0502020204030204" pitchFamily="34" charset="0"/>
                <a:cs typeface="Calibri" panose="020F0502020204030204" pitchFamily="34" charset="0"/>
              </a:rPr>
              <a:t>Navigation:  float a boat, a canoe, a log.</a:t>
            </a:r>
          </a:p>
          <a:p>
            <a:pPr marL="914400" lvl="1" indent="-457200">
              <a:buFont typeface="+mj-lt"/>
              <a:buAutoNum type="alphaLcPeriod" startAt="4"/>
            </a:pPr>
            <a:r>
              <a:rPr lang="en-US" sz="2600" b="1" cap="none" dirty="0">
                <a:latin typeface="Calibri" panose="020F0502020204030204" pitchFamily="34" charset="0"/>
                <a:cs typeface="Calibri" panose="020F0502020204030204" pitchFamily="34" charset="0"/>
              </a:rPr>
              <a:t>Riparian or wetlands preservation</a:t>
            </a:r>
          </a:p>
          <a:p>
            <a:pPr marL="914400" lvl="1" indent="-457200">
              <a:buAutoNum type="alphaLcPeriod" startAt="4"/>
            </a:pPr>
            <a:endParaRPr lang="en-US" cap="none" dirty="0"/>
          </a:p>
        </p:txBody>
      </p:sp>
    </p:spTree>
    <p:extLst>
      <p:ext uri="{BB962C8B-B14F-4D97-AF65-F5344CB8AC3E}">
        <p14:creationId xmlns:p14="http://schemas.microsoft.com/office/powerpoint/2010/main" val="67516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B1B7B-F87B-9ADD-F9F4-B91DAB3D2151}"/>
              </a:ext>
            </a:extLst>
          </p:cNvPr>
          <p:cNvSpPr>
            <a:spLocks noGrp="1"/>
          </p:cNvSpPr>
          <p:nvPr>
            <p:ph type="title"/>
          </p:nvPr>
        </p:nvSpPr>
        <p:spPr>
          <a:xfrm>
            <a:off x="913774" y="282222"/>
            <a:ext cx="10364451" cy="485422"/>
          </a:xfrm>
        </p:spPr>
        <p:txBody>
          <a:bodyPr>
            <a:normAutofit fontScale="90000"/>
          </a:bodyPr>
          <a:lstStyle/>
          <a:p>
            <a:r>
              <a:rPr lang="en-US" b="1" dirty="0">
                <a:latin typeface="Calibri" panose="020F0502020204030204" pitchFamily="34" charset="0"/>
                <a:cs typeface="Calibri" panose="020F0502020204030204" pitchFamily="34" charset="0"/>
              </a:rPr>
              <a:t>A TOOLBOX FOR OBJECTIONS</a:t>
            </a:r>
          </a:p>
        </p:txBody>
      </p:sp>
      <p:sp>
        <p:nvSpPr>
          <p:cNvPr id="3" name="Content Placeholder 2">
            <a:extLst>
              <a:ext uri="{FF2B5EF4-FFF2-40B4-BE49-F238E27FC236}">
                <a16:creationId xmlns:a16="http://schemas.microsoft.com/office/drawing/2014/main" id="{BC43C599-ED4E-D806-A0AF-734BED2B02DC}"/>
              </a:ext>
            </a:extLst>
          </p:cNvPr>
          <p:cNvSpPr>
            <a:spLocks noGrp="1"/>
          </p:cNvSpPr>
          <p:nvPr>
            <p:ph sz="quarter" idx="13"/>
          </p:nvPr>
        </p:nvSpPr>
        <p:spPr>
          <a:xfrm>
            <a:off x="1026038" y="1112989"/>
            <a:ext cx="10363826" cy="5626478"/>
          </a:xfrm>
        </p:spPr>
        <p:txBody>
          <a:bodyPr>
            <a:normAutofit fontScale="32500" lnSpcReduction="20000"/>
          </a:bodyPr>
          <a:lstStyle/>
          <a:p>
            <a:pPr marL="0" marR="0" indent="0">
              <a:lnSpc>
                <a:spcPct val="106000"/>
              </a:lnSpc>
              <a:spcBef>
                <a:spcPts val="0"/>
              </a:spcBef>
              <a:spcAft>
                <a:spcPts val="800"/>
              </a:spcAft>
              <a:buNone/>
            </a:pPr>
            <a:r>
              <a:rPr lang="en-US" sz="6200" b="1" cap="none" dirty="0">
                <a:effectLst/>
                <a:latin typeface="Calibri" panose="020F0502020204030204" pitchFamily="34" charset="0"/>
                <a:ea typeface="Calibri" panose="020F0502020204030204" pitchFamily="34" charset="0"/>
                <a:cs typeface="Times New Roman" panose="02020603050405020304" pitchFamily="18" charset="0"/>
              </a:rPr>
              <a:t>6</a:t>
            </a:r>
            <a:r>
              <a:rPr lang="en-US" sz="7000" b="1" cap="none" dirty="0">
                <a:effectLst/>
                <a:latin typeface="Calibri" panose="020F0502020204030204" pitchFamily="34" charset="0"/>
                <a:ea typeface="Calibri" panose="020F0502020204030204" pitchFamily="34" charset="0"/>
                <a:cs typeface="Times New Roman" panose="02020603050405020304" pitchFamily="18" charset="0"/>
              </a:rPr>
              <a:t>.    An understanding of these aspects of your land and water should provide your basis for what things or aspects of Tribal Water Rights and their Administration will affect you. </a:t>
            </a:r>
          </a:p>
          <a:p>
            <a:pPr lvl="1" indent="-457200">
              <a:lnSpc>
                <a:spcPct val="106000"/>
              </a:lnSpc>
              <a:spcBef>
                <a:spcPts val="0"/>
              </a:spcBef>
              <a:spcAft>
                <a:spcPts val="800"/>
              </a:spcAft>
              <a:buFont typeface="+mj-lt"/>
              <a:buAutoNum type="alphaLcPeriod"/>
            </a:pPr>
            <a:r>
              <a:rPr lang="en-US" sz="7000" b="1" cap="none" dirty="0">
                <a:effectLst/>
                <a:latin typeface="Calibri" panose="020F0502020204030204" pitchFamily="34" charset="0"/>
                <a:ea typeface="Calibri" panose="020F0502020204030204" pitchFamily="34" charset="0"/>
                <a:cs typeface="Times New Roman" panose="02020603050405020304" pitchFamily="18" charset="0"/>
              </a:rPr>
              <a:t>For example, if your land was allocated by a Tribal Member and then sold, you may want to consider an objection based on ownership if the conveyance of the land did not exclude the water.  You will need to consider many things to frame any objections.  </a:t>
            </a:r>
          </a:p>
          <a:p>
            <a:pPr lvl="1" indent="-457200">
              <a:lnSpc>
                <a:spcPct val="106000"/>
              </a:lnSpc>
              <a:spcBef>
                <a:spcPts val="0"/>
              </a:spcBef>
              <a:spcAft>
                <a:spcPts val="800"/>
              </a:spcAft>
              <a:buFont typeface="+mj-lt"/>
              <a:buAutoNum type="alphaLcPeriod"/>
            </a:pPr>
            <a:r>
              <a:rPr lang="en-US" sz="7000" b="1" cap="none" dirty="0">
                <a:effectLst/>
                <a:latin typeface="Calibri" panose="020F0502020204030204" pitchFamily="34" charset="0"/>
                <a:ea typeface="Calibri" panose="020F0502020204030204" pitchFamily="34" charset="0"/>
                <a:cs typeface="Times New Roman" panose="02020603050405020304" pitchFamily="18" charset="0"/>
              </a:rPr>
              <a:t>Land records are in the Clerk and Recorder Office, the BIA Lands Office in Ronan or St. Ignatius and the BLM Lands Office in Billings.  Complete records prior to 1923 may be in Missoula County Archives.  This is a place to begin.  If you complete this research soon you can craft objections by November for December filing.  </a:t>
            </a:r>
          </a:p>
          <a:p>
            <a:pPr lvl="1" indent="-457200">
              <a:lnSpc>
                <a:spcPct val="106000"/>
              </a:lnSpc>
              <a:spcBef>
                <a:spcPts val="0"/>
              </a:spcBef>
              <a:spcAft>
                <a:spcPts val="800"/>
              </a:spcAft>
              <a:buFont typeface="+mj-lt"/>
              <a:buAutoNum type="alphaLcPeriod"/>
            </a:pPr>
            <a:r>
              <a:rPr lang="en-US" sz="7000" b="1" cap="none" dirty="0">
                <a:effectLst/>
                <a:latin typeface="Calibri" panose="020F0502020204030204" pitchFamily="34" charset="0"/>
                <a:ea typeface="Calibri" panose="020F0502020204030204" pitchFamily="34" charset="0"/>
                <a:cs typeface="Times New Roman" panose="02020603050405020304" pitchFamily="18" charset="0"/>
              </a:rPr>
              <a:t>You may need to call the Title Company that did Title Insurance for you as they may have the records.</a:t>
            </a:r>
          </a:p>
          <a:p>
            <a:pPr lvl="1" indent="-457200">
              <a:lnSpc>
                <a:spcPct val="106000"/>
              </a:lnSpc>
              <a:spcBef>
                <a:spcPts val="0"/>
              </a:spcBef>
              <a:spcAft>
                <a:spcPts val="800"/>
              </a:spcAft>
              <a:buFont typeface="+mj-lt"/>
              <a:buAutoNum type="alphaLcPeriod"/>
            </a:pPr>
            <a:r>
              <a:rPr lang="en-US" sz="7000" b="1" cap="none" dirty="0">
                <a:effectLst/>
                <a:latin typeface="Calibri" panose="020F0502020204030204" pitchFamily="34" charset="0"/>
                <a:ea typeface="Calibri" panose="020F0502020204030204" pitchFamily="34" charset="0"/>
                <a:cs typeface="Times New Roman" panose="02020603050405020304" pitchFamily="18" charset="0"/>
              </a:rPr>
              <a:t>In addition, talk to your elderly neighbors as they may know a great deal about history that is relevant to these issues.  </a:t>
            </a:r>
            <a:r>
              <a:rPr lang="en-US" sz="7000" cap="none" dirty="0">
                <a:effectLst/>
                <a:latin typeface="Calibri" panose="020F0502020204030204" pitchFamily="34" charset="0"/>
                <a:ea typeface="Calibri" panose="020F0502020204030204" pitchFamily="34" charset="0"/>
                <a:cs typeface="Times New Roman" panose="02020603050405020304" pitchFamily="18" charset="0"/>
              </a:rPr>
              <a:t>  </a:t>
            </a:r>
          </a:p>
          <a:p>
            <a:pPr lvl="1" indent="-457200">
              <a:lnSpc>
                <a:spcPct val="106000"/>
              </a:lnSpc>
              <a:spcBef>
                <a:spcPts val="0"/>
              </a:spcBef>
              <a:spcAft>
                <a:spcPts val="800"/>
              </a:spcAft>
              <a:buFont typeface="+mj-lt"/>
              <a:buAutoNum type="alphaLcPeriod"/>
            </a:pPr>
            <a:endParaRPr lang="en-US" sz="7000" cap="none"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6000"/>
              </a:lnSpc>
              <a:spcBef>
                <a:spcPts val="0"/>
              </a:spcBef>
              <a:spcAft>
                <a:spcPts val="800"/>
              </a:spcAft>
            </a:pPr>
            <a:endParaRPr lang="en-US" sz="7000" cap="none" dirty="0">
              <a:effectLst/>
              <a:latin typeface="Calibri" panose="020F0502020204030204" pitchFamily="34" charset="0"/>
              <a:ea typeface="Calibri" panose="020F0502020204030204" pitchFamily="34" charset="0"/>
              <a:cs typeface="Times New Roman" panose="02020603050405020304" pitchFamily="18" charset="0"/>
            </a:endParaRPr>
          </a:p>
          <a:p>
            <a:pPr marL="685800" lvl="2" indent="0">
              <a:lnSpc>
                <a:spcPct val="106000"/>
              </a:lnSpc>
              <a:spcBef>
                <a:spcPts val="0"/>
              </a:spcBef>
              <a:spcAft>
                <a:spcPts val="800"/>
              </a:spcAft>
              <a:buNone/>
            </a:pPr>
            <a:endParaRPr lang="en-US" sz="7000" cap="none"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6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16917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EE938-5FF8-B62D-B500-2059E6F58E56}"/>
              </a:ext>
            </a:extLst>
          </p:cNvPr>
          <p:cNvSpPr>
            <a:spLocks noGrp="1"/>
          </p:cNvSpPr>
          <p:nvPr>
            <p:ph type="title"/>
          </p:nvPr>
        </p:nvSpPr>
        <p:spPr>
          <a:xfrm>
            <a:off x="838200" y="18255"/>
            <a:ext cx="10515600" cy="1325563"/>
          </a:xfrm>
        </p:spPr>
        <p:txBody>
          <a:bodyPr/>
          <a:lstStyle/>
          <a:p>
            <a:pPr algn="ctr"/>
            <a:r>
              <a:rPr lang="en-US" b="1" dirty="0"/>
              <a:t>OBJECTIONS TO FLATHEAD COMPACT</a:t>
            </a:r>
          </a:p>
        </p:txBody>
      </p:sp>
      <p:sp>
        <p:nvSpPr>
          <p:cNvPr id="3" name="Content Placeholder 2">
            <a:extLst>
              <a:ext uri="{FF2B5EF4-FFF2-40B4-BE49-F238E27FC236}">
                <a16:creationId xmlns:a16="http://schemas.microsoft.com/office/drawing/2014/main" id="{60BF7B8A-0033-5314-E189-4EF08F6D3F1F}"/>
              </a:ext>
            </a:extLst>
          </p:cNvPr>
          <p:cNvSpPr>
            <a:spLocks noGrp="1"/>
          </p:cNvSpPr>
          <p:nvPr>
            <p:ph idx="1"/>
          </p:nvPr>
        </p:nvSpPr>
        <p:spPr>
          <a:xfrm>
            <a:off x="838200" y="1027289"/>
            <a:ext cx="10515600" cy="5588000"/>
          </a:xfrm>
        </p:spPr>
        <p:txBody>
          <a:bodyPr>
            <a:normAutofit fontScale="92500" lnSpcReduction="10000"/>
          </a:bodyPr>
          <a:lstStyle/>
          <a:p>
            <a:r>
              <a:rPr lang="en-US" b="1" dirty="0"/>
              <a:t>Three Parts</a:t>
            </a:r>
          </a:p>
          <a:p>
            <a:pPr lvl="1"/>
            <a:r>
              <a:rPr lang="en-US" u="sng" dirty="0"/>
              <a:t>Specific to YOUR WATER RIGHT</a:t>
            </a:r>
            <a:r>
              <a:rPr lang="en-US" dirty="0"/>
              <a:t>—</a:t>
            </a:r>
            <a:r>
              <a:rPr lang="en-US" dirty="0">
                <a:highlight>
                  <a:srgbClr val="FFFF00"/>
                </a:highlight>
              </a:rPr>
              <a:t>must go “first” in your packet</a:t>
            </a:r>
            <a:r>
              <a:rPr lang="en-US" dirty="0"/>
              <a:t>. How does the compact impact your specific water right?</a:t>
            </a:r>
          </a:p>
          <a:p>
            <a:pPr lvl="2"/>
            <a:r>
              <a:rPr lang="en-US" dirty="0"/>
              <a:t>Tribal or US time immemorial stream flow rights in time of drought</a:t>
            </a:r>
          </a:p>
          <a:p>
            <a:pPr lvl="2"/>
            <a:r>
              <a:rPr lang="en-US" dirty="0"/>
              <a:t>Operation of the Compact— “ ground water well calls”, “permits”, water delivery, new uses, “co-ownership” and “co-management” of streams with MT Fish, Wildlife, and Parks, </a:t>
            </a:r>
            <a:r>
              <a:rPr lang="en-US" dirty="0" err="1"/>
              <a:t>etc</a:t>
            </a:r>
            <a:endParaRPr lang="en-US" dirty="0"/>
          </a:p>
          <a:p>
            <a:pPr lvl="1"/>
            <a:r>
              <a:rPr lang="en-US" u="sng" dirty="0"/>
              <a:t>Objection to the process used by the Water Court </a:t>
            </a:r>
            <a:r>
              <a:rPr lang="en-US" dirty="0"/>
              <a:t>(optional)</a:t>
            </a:r>
          </a:p>
          <a:p>
            <a:pPr lvl="2"/>
            <a:r>
              <a:rPr lang="en-US" dirty="0"/>
              <a:t>Limited to Appendix 38 and “parts of the Compact that relate to the quantification of the Tribal Water Rights or their administration”</a:t>
            </a:r>
          </a:p>
          <a:p>
            <a:pPr lvl="2"/>
            <a:r>
              <a:rPr lang="en-US" dirty="0"/>
              <a:t>Other elements missing to help inform your objection, such as visibility of your own information</a:t>
            </a:r>
          </a:p>
          <a:p>
            <a:pPr lvl="1"/>
            <a:r>
              <a:rPr lang="en-US" u="sng" dirty="0"/>
              <a:t>Fraud, Overreach, Collusion </a:t>
            </a:r>
            <a:r>
              <a:rPr lang="en-US" dirty="0"/>
              <a:t>(optional)</a:t>
            </a:r>
          </a:p>
          <a:p>
            <a:pPr lvl="2"/>
            <a:r>
              <a:rPr lang="en-US" dirty="0"/>
              <a:t>Overreach examples—off reservation water rights; “co ownership” of FWP water rights; Mt abandoning citizens</a:t>
            </a:r>
          </a:p>
          <a:p>
            <a:pPr marL="0" indent="0" algn="ctr">
              <a:buNone/>
            </a:pPr>
            <a:endParaRPr lang="en-US" b="1" dirty="0"/>
          </a:p>
          <a:p>
            <a:pPr marL="0" indent="0" algn="ctr">
              <a:buNone/>
            </a:pPr>
            <a:r>
              <a:rPr lang="en-US" b="1" dirty="0"/>
              <a:t>NOTE: All materials must follow format of Water Court with longer objections following the MT Rules of Civil Procedure (format of objection)</a:t>
            </a:r>
          </a:p>
          <a:p>
            <a:pPr lvl="2"/>
            <a:endParaRPr lang="en-US" dirty="0"/>
          </a:p>
          <a:p>
            <a:pPr lvl="1"/>
            <a:endParaRPr lang="en-US" dirty="0"/>
          </a:p>
          <a:p>
            <a:pPr marL="1371600" lvl="3" indent="0">
              <a:buNone/>
            </a:pPr>
            <a:endParaRPr lang="en-US" dirty="0"/>
          </a:p>
          <a:p>
            <a:pPr lvl="3"/>
            <a:endParaRPr lang="en-US" dirty="0"/>
          </a:p>
        </p:txBody>
      </p:sp>
    </p:spTree>
    <p:extLst>
      <p:ext uri="{BB962C8B-B14F-4D97-AF65-F5344CB8AC3E}">
        <p14:creationId xmlns:p14="http://schemas.microsoft.com/office/powerpoint/2010/main" val="511833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4654-AAF9-D44C-EE30-E1DEE227EF45}"/>
              </a:ext>
            </a:extLst>
          </p:cNvPr>
          <p:cNvSpPr>
            <a:spLocks noGrp="1"/>
          </p:cNvSpPr>
          <p:nvPr>
            <p:ph type="title"/>
          </p:nvPr>
        </p:nvSpPr>
        <p:spPr/>
        <p:txBody>
          <a:bodyPr/>
          <a:lstStyle/>
          <a:p>
            <a:r>
              <a:rPr lang="en-US" dirty="0"/>
              <a:t>CRITICAL POINT TO REMEMBER</a:t>
            </a:r>
          </a:p>
        </p:txBody>
      </p:sp>
      <p:sp>
        <p:nvSpPr>
          <p:cNvPr id="3" name="Content Placeholder 2">
            <a:extLst>
              <a:ext uri="{FF2B5EF4-FFF2-40B4-BE49-F238E27FC236}">
                <a16:creationId xmlns:a16="http://schemas.microsoft.com/office/drawing/2014/main" id="{68C35A31-2112-BD13-D804-34436C870F62}"/>
              </a:ext>
            </a:extLst>
          </p:cNvPr>
          <p:cNvSpPr>
            <a:spLocks noGrp="1"/>
          </p:cNvSpPr>
          <p:nvPr>
            <p:ph sz="quarter" idx="13"/>
          </p:nvPr>
        </p:nvSpPr>
        <p:spPr/>
        <p:txBody>
          <a:bodyPr/>
          <a:lstStyle/>
          <a:p>
            <a:r>
              <a:rPr lang="en-US" sz="2800" cap="none" dirty="0">
                <a:latin typeface="Calibri" panose="020F0502020204030204" pitchFamily="34" charset="0"/>
                <a:cs typeface="Calibri" panose="020F0502020204030204" pitchFamily="34" charset="0"/>
              </a:rPr>
              <a:t>The Water Court will not consider an objection that consists ONLY of  general objection to or disagreement with the Compact to be valid.  You MUST present a SPECIFIC objection(s) based upon YOUR water rights as they legally exist today in order for your objection to be considered.</a:t>
            </a:r>
          </a:p>
          <a:p>
            <a:pPr marL="0" indent="0">
              <a:buNone/>
            </a:pPr>
            <a:endParaRPr lang="en-US" cap="none" dirty="0"/>
          </a:p>
        </p:txBody>
      </p:sp>
    </p:spTree>
    <p:extLst>
      <p:ext uri="{BB962C8B-B14F-4D97-AF65-F5344CB8AC3E}">
        <p14:creationId xmlns:p14="http://schemas.microsoft.com/office/powerpoint/2010/main" val="2837258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D0BA43-C247-9862-B49A-48B02DF4D07F}"/>
              </a:ext>
            </a:extLst>
          </p:cNvPr>
          <p:cNvSpPr txBox="1"/>
          <p:nvPr/>
        </p:nvSpPr>
        <p:spPr>
          <a:xfrm>
            <a:off x="596348" y="1166842"/>
            <a:ext cx="10906539" cy="3539430"/>
          </a:xfrm>
          <a:prstGeom prst="rect">
            <a:avLst/>
          </a:prstGeom>
          <a:noFill/>
        </p:spPr>
        <p:txBody>
          <a:bodyPr wrap="square">
            <a:spAutoFit/>
          </a:bodyPr>
          <a:lstStyle/>
          <a:p>
            <a:r>
              <a:rPr lang="en-US" sz="3200" b="0" i="0" u="none" strike="noStrike" baseline="0" dirty="0">
                <a:solidFill>
                  <a:srgbClr val="000000"/>
                </a:solidFill>
                <a:latin typeface="Times New Roman" panose="02020603050405020304" pitchFamily="18" charset="0"/>
              </a:rPr>
              <a:t>*</a:t>
            </a:r>
            <a:r>
              <a:rPr lang="en-US" sz="3200" b="0" i="1" u="none" strike="noStrike" baseline="0" dirty="0">
                <a:solidFill>
                  <a:srgbClr val="000000"/>
                </a:solidFill>
                <a:latin typeface="Times New Roman" panose="02020603050405020304" pitchFamily="18" charset="0"/>
              </a:rPr>
              <a:t>NOTICE OF ENTRY OF THE CONFEDERATED SALISH AND KOOTENAI TRIBES OF THE FLATHEAD RESERVATION-STATE OF MONTANA-UNITED STATES COMPACT </a:t>
            </a:r>
          </a:p>
          <a:p>
            <a:r>
              <a:rPr lang="en-US" sz="3200" b="0" i="1" u="none" strike="noStrike" baseline="0" dirty="0">
                <a:solidFill>
                  <a:srgbClr val="000000"/>
                </a:solidFill>
                <a:latin typeface="Times New Roman" panose="02020603050405020304" pitchFamily="18" charset="0"/>
              </a:rPr>
              <a:t>PRELIMINARY DECREE AND NOTICE OF AVAILABILITY, Filed June 9, 2022 In The Water Court of the State of Montana, Confederated Salish and Kootenai Tribes-Montana-United States Compact, Case No. WC-0001-C-2021 </a:t>
            </a:r>
            <a:endParaRPr lang="en-US" sz="3200" dirty="0"/>
          </a:p>
        </p:txBody>
      </p:sp>
    </p:spTree>
    <p:extLst>
      <p:ext uri="{BB962C8B-B14F-4D97-AF65-F5344CB8AC3E}">
        <p14:creationId xmlns:p14="http://schemas.microsoft.com/office/powerpoint/2010/main" val="3983313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D5668B-F7C7-A21D-4D58-398D47FCC274}"/>
              </a:ext>
            </a:extLst>
          </p:cNvPr>
          <p:cNvSpPr txBox="1"/>
          <p:nvPr/>
        </p:nvSpPr>
        <p:spPr>
          <a:xfrm>
            <a:off x="1868556" y="888581"/>
            <a:ext cx="8454887" cy="4154984"/>
          </a:xfrm>
          <a:prstGeom prst="rect">
            <a:avLst/>
          </a:prstGeom>
          <a:noFill/>
        </p:spPr>
        <p:txBody>
          <a:bodyPr wrap="square">
            <a:spAutoFit/>
          </a:bodyPr>
          <a:lstStyle/>
          <a:p>
            <a:pPr algn="l"/>
            <a:endParaRPr lang="en-US" sz="2000" b="0" i="0" u="none" strike="noStrike" baseline="0" dirty="0">
              <a:solidFill>
                <a:srgbClr val="000000"/>
              </a:solidFill>
              <a:latin typeface="Symbol" panose="05050102010706020507" pitchFamily="18" charset="2"/>
            </a:endParaRPr>
          </a:p>
          <a:p>
            <a:r>
              <a:rPr lang="en-US" sz="2000" b="0" i="0" u="none" strike="noStrike" baseline="0" dirty="0">
                <a:solidFill>
                  <a:srgbClr val="000000"/>
                </a:solidFill>
                <a:latin typeface="Symbol" panose="05050102010706020507" pitchFamily="18" charset="2"/>
              </a:rPr>
              <a:t> </a:t>
            </a:r>
          </a:p>
          <a:p>
            <a:r>
              <a:rPr lang="en-US" sz="3200" b="0" i="0" u="none" strike="noStrike" baseline="0" dirty="0">
                <a:solidFill>
                  <a:srgbClr val="000000"/>
                </a:solidFill>
                <a:latin typeface="Times New Roman" panose="02020603050405020304" pitchFamily="18" charset="0"/>
              </a:rPr>
              <a:t>Water Court has exclusive jurisdiction over adjudication of water rights claims. The Water Court issues preliminary decrees based on statements of claim, data submitted by departments, compacts and any additional data obtained by the water judge.</a:t>
            </a:r>
          </a:p>
          <a:p>
            <a:r>
              <a:rPr lang="en-US" sz="3200" b="0" i="0" u="none" strike="noStrike" baseline="0" dirty="0">
                <a:solidFill>
                  <a:srgbClr val="000000"/>
                </a:solidFill>
                <a:latin typeface="Times New Roman" panose="02020603050405020304" pitchFamily="18" charset="0"/>
              </a:rPr>
              <a:t> MCA § 85-2-231(2). </a:t>
            </a:r>
          </a:p>
        </p:txBody>
      </p:sp>
    </p:spTree>
    <p:extLst>
      <p:ext uri="{BB962C8B-B14F-4D97-AF65-F5344CB8AC3E}">
        <p14:creationId xmlns:p14="http://schemas.microsoft.com/office/powerpoint/2010/main" val="1373191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6E4205-A425-A040-B4D0-6E860EC9AC53}"/>
              </a:ext>
            </a:extLst>
          </p:cNvPr>
          <p:cNvSpPr txBox="1"/>
          <p:nvPr/>
        </p:nvSpPr>
        <p:spPr>
          <a:xfrm>
            <a:off x="1457737" y="1166673"/>
            <a:ext cx="9634331" cy="3170099"/>
          </a:xfrm>
          <a:prstGeom prst="rect">
            <a:avLst/>
          </a:prstGeom>
          <a:noFill/>
        </p:spPr>
        <p:txBody>
          <a:bodyPr wrap="square">
            <a:spAutoFit/>
          </a:bodyPr>
          <a:lstStyle/>
          <a:p>
            <a:pPr algn="l"/>
            <a:endParaRPr lang="en-US" sz="2000" b="0" i="0" u="none" strike="noStrike" baseline="0" dirty="0">
              <a:solidFill>
                <a:srgbClr val="000000"/>
              </a:solidFill>
              <a:latin typeface="Times New Roman" panose="02020603050405020304" pitchFamily="18" charset="0"/>
            </a:endParaRPr>
          </a:p>
          <a:p>
            <a:r>
              <a:rPr lang="en-US" sz="2000" b="0" i="0" u="none" strike="noStrike" baseline="0" dirty="0">
                <a:solidFill>
                  <a:srgbClr val="000000"/>
                </a:solidFill>
                <a:latin typeface="Times New Roman" panose="02020603050405020304" pitchFamily="18" charset="0"/>
              </a:rPr>
              <a:t> </a:t>
            </a:r>
          </a:p>
          <a:p>
            <a:r>
              <a:rPr lang="en-US" sz="3200" b="0" i="0" u="none" strike="noStrike" baseline="0" dirty="0">
                <a:solidFill>
                  <a:srgbClr val="000000"/>
                </a:solidFill>
                <a:latin typeface="Times New Roman" panose="02020603050405020304" pitchFamily="18" charset="0"/>
              </a:rPr>
              <a:t>A decree is the final product of a basin adjudication. To reach completion, a decree progresses through several stages: examination, temporary preliminary/preliminary decree, public notice, hearings, and final decree. </a:t>
            </a:r>
          </a:p>
          <a:p>
            <a:r>
              <a:rPr lang="en-US" sz="3200" b="0" i="0" u="none" strike="noStrike" baseline="0" dirty="0">
                <a:solidFill>
                  <a:srgbClr val="000000"/>
                </a:solidFill>
                <a:latin typeface="Times New Roman" panose="02020603050405020304" pitchFamily="18" charset="0"/>
              </a:rPr>
              <a:t>MCA Title 85, Chapter 2, Part 2 </a:t>
            </a:r>
          </a:p>
        </p:txBody>
      </p:sp>
    </p:spTree>
    <p:extLst>
      <p:ext uri="{BB962C8B-B14F-4D97-AF65-F5344CB8AC3E}">
        <p14:creationId xmlns:p14="http://schemas.microsoft.com/office/powerpoint/2010/main" val="78340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F22116-29D7-D4BE-8E64-AD08FDBEB0CA}"/>
              </a:ext>
            </a:extLst>
          </p:cNvPr>
          <p:cNvSpPr txBox="1"/>
          <p:nvPr/>
        </p:nvSpPr>
        <p:spPr>
          <a:xfrm>
            <a:off x="1311964" y="1522797"/>
            <a:ext cx="9342783" cy="4774769"/>
          </a:xfrm>
          <a:prstGeom prst="rect">
            <a:avLst/>
          </a:prstGeom>
          <a:noFill/>
        </p:spPr>
        <p:txBody>
          <a:bodyPr wrap="square">
            <a:spAutoFit/>
          </a:bodyPr>
          <a:lstStyle/>
          <a:p>
            <a:pPr marL="0" marR="0">
              <a:spcBef>
                <a:spcPts val="0"/>
              </a:spcBef>
              <a:spcAft>
                <a:spcPts val="0"/>
              </a:spcAft>
            </a:pPr>
            <a:r>
              <a:rPr lang="en-US" sz="3200" dirty="0">
                <a:effectLst/>
                <a:latin typeface="Times New Roman" panose="02020603050405020304" pitchFamily="18" charset="0"/>
                <a:ea typeface="Calibri" panose="020F0502020204030204" pitchFamily="34" charset="0"/>
              </a:rPr>
              <a:t>Final decrees of the Montana Water Court may be appealed to the Montana Supreme Court. </a:t>
            </a:r>
            <a:r>
              <a:rPr lang="en-US" sz="3200" b="1" dirty="0">
                <a:effectLst/>
                <a:latin typeface="Times New Roman" panose="02020603050405020304" pitchFamily="18" charset="0"/>
                <a:ea typeface="Calibri" panose="020F0502020204030204" pitchFamily="34" charset="0"/>
              </a:rPr>
              <a:t>In order to appeal a final decree, a claimant must have objected to the preliminary decree or the claimant's water rights must have been altered after the issuance of the preliminary decree.</a:t>
            </a:r>
            <a:r>
              <a:rPr lang="en-US" sz="3200" dirty="0">
                <a:effectLst/>
                <a:latin typeface="Times New Roman" panose="02020603050405020304" pitchFamily="18" charset="0"/>
                <a:ea typeface="Calibri" panose="020F0502020204030204" pitchFamily="34" charset="0"/>
              </a:rPr>
              <a:t> All water rights not addressed in the final decree are considered forfeited under state law. </a:t>
            </a:r>
          </a:p>
          <a:p>
            <a:pPr marL="0" marR="0">
              <a:spcBef>
                <a:spcPts val="0"/>
              </a:spcBef>
              <a:spcAft>
                <a:spcPts val="0"/>
              </a:spcAft>
            </a:pPr>
            <a:r>
              <a:rPr lang="en-US" sz="3200" dirty="0">
                <a:effectLst/>
                <a:latin typeface="Times New Roman" panose="02020603050405020304" pitchFamily="18" charset="0"/>
                <a:ea typeface="Calibri" panose="020F0502020204030204" pitchFamily="34" charset="0"/>
              </a:rPr>
              <a:t>MCA § 85-2-235. </a:t>
            </a:r>
          </a:p>
          <a:p>
            <a:pPr marL="0" marR="0">
              <a:lnSpc>
                <a:spcPct val="107000"/>
              </a:lnSpc>
              <a:spcBef>
                <a:spcPts val="0"/>
              </a:spcBef>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1975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9AB59B-5A31-B3B9-F992-C86B67C1CEBA}"/>
              </a:ext>
            </a:extLst>
          </p:cNvPr>
          <p:cNvSpPr txBox="1"/>
          <p:nvPr/>
        </p:nvSpPr>
        <p:spPr>
          <a:xfrm>
            <a:off x="2286000" y="490812"/>
            <a:ext cx="7620000" cy="4524315"/>
          </a:xfrm>
          <a:prstGeom prst="rect">
            <a:avLst/>
          </a:prstGeom>
          <a:noFill/>
        </p:spPr>
        <p:txBody>
          <a:bodyPr wrap="square">
            <a:spAutoFit/>
          </a:bodyPr>
          <a:lstStyle/>
          <a:p>
            <a:pPr algn="l"/>
            <a:endParaRPr lang="en-US" sz="3200" b="0" i="0" u="none" strike="noStrike" baseline="0" dirty="0">
              <a:solidFill>
                <a:srgbClr val="000000"/>
              </a:solidFill>
              <a:latin typeface="Times New Roman" panose="02020603050405020304" pitchFamily="18" charset="0"/>
            </a:endParaRPr>
          </a:p>
          <a:p>
            <a:r>
              <a:rPr lang="en-US" sz="3200" b="0" i="0" u="none" strike="noStrike" baseline="0" dirty="0">
                <a:solidFill>
                  <a:srgbClr val="000000"/>
                </a:solidFill>
                <a:latin typeface="Times New Roman" panose="02020603050405020304" pitchFamily="18" charset="0"/>
              </a:rPr>
              <a:t> </a:t>
            </a:r>
          </a:p>
          <a:p>
            <a:r>
              <a:rPr lang="en-US" sz="3200" b="0" i="0" u="none" strike="noStrike" baseline="0" dirty="0">
                <a:solidFill>
                  <a:srgbClr val="000000"/>
                </a:solidFill>
                <a:latin typeface="Times New Roman" panose="02020603050405020304" pitchFamily="18" charset="0"/>
              </a:rPr>
              <a:t>It is important that persons who are entitled to file an objection do so if they believe there is a problem with a claim. By failing to file an objection in an earlier decree phase, the person may be excluded from filing an objection at a later date.</a:t>
            </a:r>
          </a:p>
          <a:p>
            <a:r>
              <a:rPr lang="en-US" sz="3200" b="0" i="0" u="none" strike="noStrike" baseline="0" dirty="0">
                <a:solidFill>
                  <a:srgbClr val="000000"/>
                </a:solidFill>
                <a:latin typeface="Times New Roman" panose="02020603050405020304" pitchFamily="18" charset="0"/>
              </a:rPr>
              <a:t>MCA § 85-2-233(1)(d). </a:t>
            </a:r>
          </a:p>
        </p:txBody>
      </p:sp>
    </p:spTree>
    <p:extLst>
      <p:ext uri="{BB962C8B-B14F-4D97-AF65-F5344CB8AC3E}">
        <p14:creationId xmlns:p14="http://schemas.microsoft.com/office/powerpoint/2010/main" val="3988955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11BAD8-A87E-620C-DEFF-E9D792080682}"/>
              </a:ext>
            </a:extLst>
          </p:cNvPr>
          <p:cNvSpPr txBox="1"/>
          <p:nvPr/>
        </p:nvSpPr>
        <p:spPr>
          <a:xfrm>
            <a:off x="2398643" y="657113"/>
            <a:ext cx="7686261" cy="4647426"/>
          </a:xfrm>
          <a:prstGeom prst="rect">
            <a:avLst/>
          </a:prstGeom>
          <a:noFill/>
        </p:spPr>
        <p:txBody>
          <a:bodyPr wrap="square">
            <a:spAutoFit/>
          </a:bodyPr>
          <a:lstStyle/>
          <a:p>
            <a:pPr algn="l"/>
            <a:endParaRPr lang="en-US" sz="2000" b="0" i="0" u="none" strike="noStrike" baseline="0" dirty="0">
              <a:solidFill>
                <a:srgbClr val="000000"/>
              </a:solidFill>
              <a:latin typeface="Times New Roman" panose="02020603050405020304" pitchFamily="18" charset="0"/>
            </a:endParaRPr>
          </a:p>
          <a:p>
            <a:r>
              <a:rPr lang="en-US" sz="2000" b="0" i="0" u="none" strike="noStrike" baseline="0" dirty="0">
                <a:solidFill>
                  <a:srgbClr val="000000"/>
                </a:solidFill>
                <a:latin typeface="Times New Roman" panose="02020603050405020304" pitchFamily="18" charset="0"/>
              </a:rPr>
              <a:t> </a:t>
            </a:r>
          </a:p>
          <a:p>
            <a:r>
              <a:rPr lang="en-US" sz="3200" b="0" i="0" u="none" strike="noStrike" baseline="0" dirty="0">
                <a:solidFill>
                  <a:srgbClr val="000000"/>
                </a:solidFill>
                <a:latin typeface="Times New Roman" panose="02020603050405020304" pitchFamily="18" charset="0"/>
              </a:rPr>
              <a:t>The Montana Court’s review of a compact allows the Court “to reach a reasoned judgement that the agreement is not the product of fraud or overreaching by, or collusion between the negotiating parties…” </a:t>
            </a:r>
            <a:r>
              <a:rPr lang="en-US" sz="3200" b="0" i="1" u="none" strike="noStrike" baseline="0" dirty="0">
                <a:solidFill>
                  <a:srgbClr val="000000"/>
                </a:solidFill>
                <a:latin typeface="Times New Roman" panose="02020603050405020304" pitchFamily="18" charset="0"/>
              </a:rPr>
              <a:t>Chippewa Cree Tribe Water Compact</a:t>
            </a:r>
            <a:r>
              <a:rPr lang="en-US" sz="3200" b="0" i="0" u="none" strike="noStrike" baseline="0" dirty="0">
                <a:solidFill>
                  <a:srgbClr val="000000"/>
                </a:solidFill>
                <a:latin typeface="Times New Roman" panose="02020603050405020304" pitchFamily="18" charset="0"/>
              </a:rPr>
              <a:t>, 2002 WL 34947007, *3, Case No. WC-2000-01 (June 12, 2002). </a:t>
            </a:r>
          </a:p>
        </p:txBody>
      </p:sp>
    </p:spTree>
    <p:extLst>
      <p:ext uri="{BB962C8B-B14F-4D97-AF65-F5344CB8AC3E}">
        <p14:creationId xmlns:p14="http://schemas.microsoft.com/office/powerpoint/2010/main" val="3182516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AAA91C-E663-F8D1-F3C1-81085F0E3525}"/>
              </a:ext>
            </a:extLst>
          </p:cNvPr>
          <p:cNvSpPr txBox="1"/>
          <p:nvPr/>
        </p:nvSpPr>
        <p:spPr>
          <a:xfrm>
            <a:off x="2332383" y="351015"/>
            <a:ext cx="7712765" cy="4339650"/>
          </a:xfrm>
          <a:prstGeom prst="rect">
            <a:avLst/>
          </a:prstGeom>
          <a:noFill/>
        </p:spPr>
        <p:txBody>
          <a:bodyPr wrap="square">
            <a:spAutoFit/>
          </a:bodyPr>
          <a:lstStyle/>
          <a:p>
            <a:pPr algn="l"/>
            <a:endParaRPr lang="en-US" sz="3200" b="0" i="0" u="none" strike="noStrike" baseline="0" dirty="0">
              <a:solidFill>
                <a:srgbClr val="000000"/>
              </a:solidFill>
              <a:latin typeface="Times New Roman" panose="02020603050405020304" pitchFamily="18" charset="0"/>
            </a:endParaRPr>
          </a:p>
          <a:p>
            <a:r>
              <a:rPr lang="en-US" sz="2000" b="0" i="0" u="none" strike="noStrike" baseline="0" dirty="0">
                <a:solidFill>
                  <a:srgbClr val="000000"/>
                </a:solidFill>
                <a:latin typeface="Times New Roman" panose="02020603050405020304" pitchFamily="18" charset="0"/>
              </a:rPr>
              <a:t> </a:t>
            </a:r>
          </a:p>
          <a:p>
            <a:r>
              <a:rPr lang="en-US" sz="3200" b="0" i="0" u="none" strike="noStrike" baseline="0" dirty="0">
                <a:solidFill>
                  <a:srgbClr val="000000"/>
                </a:solidFill>
                <a:latin typeface="Times New Roman" panose="02020603050405020304" pitchFamily="18" charset="0"/>
              </a:rPr>
              <a:t>The purpose of the review is to ensure that the agreement is fair and reasonable to those parties and the public interest who were not represented in the negotiations, but have interests that could be materially injured by operation of the compact.</a:t>
            </a:r>
          </a:p>
          <a:p>
            <a:r>
              <a:rPr lang="en-US" sz="3200" b="0" i="1" u="none" strike="noStrike" baseline="0" dirty="0">
                <a:solidFill>
                  <a:srgbClr val="000000"/>
                </a:solidFill>
                <a:latin typeface="Times New Roman" panose="02020603050405020304" pitchFamily="18" charset="0"/>
              </a:rPr>
              <a:t>Id</a:t>
            </a:r>
            <a:r>
              <a:rPr lang="en-US" sz="3200" b="0" i="0" u="none" strike="noStrike" baseline="0" dirty="0">
                <a:solidFill>
                  <a:srgbClr val="000000"/>
                </a:solidFill>
                <a:latin typeface="Times New Roman" panose="02020603050405020304" pitchFamily="18" charset="0"/>
              </a:rPr>
              <a:t>. at 4*. </a:t>
            </a:r>
          </a:p>
        </p:txBody>
      </p:sp>
    </p:spTree>
    <p:extLst>
      <p:ext uri="{BB962C8B-B14F-4D97-AF65-F5344CB8AC3E}">
        <p14:creationId xmlns:p14="http://schemas.microsoft.com/office/powerpoint/2010/main" val="3034869400"/>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2003</TotalTime>
  <Words>2133</Words>
  <Application>Microsoft Macintosh PowerPoint</Application>
  <PresentationFormat>Widescreen</PresentationFormat>
  <Paragraphs>128</Paragraphs>
  <Slides>27</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Calibri Light</vt:lpstr>
      <vt:lpstr>Symbol</vt:lpstr>
      <vt:lpstr>Times New Roman</vt:lpstr>
      <vt:lpstr>Tw Cen MT</vt:lpstr>
      <vt:lpstr>Droplet</vt:lpstr>
      <vt:lpstr>Office Theme</vt:lpstr>
      <vt:lpstr>WATER COMPACT  OBJECTION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 OF MONTANA WATER RIGHTS  ACCORDING TO DATE</vt:lpstr>
      <vt:lpstr>PowerPoint Presentation</vt:lpstr>
      <vt:lpstr>PowerPoint Presentation</vt:lpstr>
      <vt:lpstr>Information you must gather and file with your water right objection(s)</vt:lpstr>
      <vt:lpstr>PowerPoint Presentation</vt:lpstr>
      <vt:lpstr>PowerPoint Presentation</vt:lpstr>
      <vt:lpstr>PowerPoint Presentation</vt:lpstr>
      <vt:lpstr>A TOOLBOX FOR OBJECTIONS</vt:lpstr>
      <vt:lpstr>A toolbox for objections</vt:lpstr>
      <vt:lpstr>A TOOLBOX FOR OBJECTIONS</vt:lpstr>
      <vt:lpstr>OBJECTIONS TO FLATHEAD COMPACT</vt:lpstr>
      <vt:lpstr>CRITICAL POINT TO REMEMBER</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COMPACT  OBJECTION PROCESS</dc:title>
  <dc:creator>Linda Sauer</dc:creator>
  <cp:lastModifiedBy>Microsoft Office User</cp:lastModifiedBy>
  <cp:revision>23</cp:revision>
  <dcterms:created xsi:type="dcterms:W3CDTF">2022-09-17T19:23:19Z</dcterms:created>
  <dcterms:modified xsi:type="dcterms:W3CDTF">2022-10-21T16:15:27Z</dcterms:modified>
</cp:coreProperties>
</file>